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
  </p:notesMasterIdLst>
  <p:sldIdLst>
    <p:sldId id="256" r:id="rId2"/>
    <p:sldId id="257" r:id="rId3"/>
    <p:sldId id="258" r:id="rId4"/>
    <p:sldId id="259" r:id="rId5"/>
    <p:sldId id="260" r:id="rId6"/>
  </p:sldIdLst>
  <p:sldSz cx="18288000" cy="10287000"/>
  <p:notesSz cx="6858000" cy="9144000"/>
  <p:embeddedFontLst>
    <p:embeddedFont>
      <p:font typeface="Alibaba Sans" panose="020B0604020202020204" charset="0"/>
      <p:regular r:id="rId8"/>
    </p:embeddedFont>
    <p:embeddedFont>
      <p:font typeface="Alibaba Sans Bold" panose="020B0604020202020204" charset="0"/>
      <p:regular r:id="rId9"/>
    </p:embeddedFont>
    <p:embeddedFont>
      <p:font typeface="Calibri" panose="020F0502020204030204" pitchFamily="34" charset="0"/>
      <p:regular r:id="rId10"/>
      <p:bold r:id="rId11"/>
      <p:italic r:id="rId12"/>
      <p:boldItalic r:id="rId13"/>
    </p:embeddedFont>
    <p:embeddedFont>
      <p:font typeface="Open Sauce Bold"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4BAF"/>
    <a:srgbClr val="CA6C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D48CC5-F35F-428B-B285-1E012D01630F}" v="28" dt="2023-10-12T07:43:19.2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8" d="100"/>
          <a:sy n="68" d="100"/>
        </p:scale>
        <p:origin x="330"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3.fntdata"/><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HLESHA HEDAOO" userId="8201a339585c17ae" providerId="LiveId" clId="{7ED48CC5-F35F-428B-B285-1E012D01630F}"/>
    <pc:docChg chg="undo custSel modSld">
      <pc:chgData name="ASHLESHA HEDAOO" userId="8201a339585c17ae" providerId="LiveId" clId="{7ED48CC5-F35F-428B-B285-1E012D01630F}" dt="2023-10-12T07:44:45.107" v="573" actId="14100"/>
      <pc:docMkLst>
        <pc:docMk/>
      </pc:docMkLst>
      <pc:sldChg chg="addSp delSp modSp mod modNotes">
        <pc:chgData name="ASHLESHA HEDAOO" userId="8201a339585c17ae" providerId="LiveId" clId="{7ED48CC5-F35F-428B-B285-1E012D01630F}" dt="2023-10-12T07:15:16.185" v="113" actId="1076"/>
        <pc:sldMkLst>
          <pc:docMk/>
          <pc:sldMk cId="0" sldId="257"/>
        </pc:sldMkLst>
        <pc:spChg chg="mod">
          <ac:chgData name="ASHLESHA HEDAOO" userId="8201a339585c17ae" providerId="LiveId" clId="{7ED48CC5-F35F-428B-B285-1E012D01630F}" dt="2023-10-12T07:03:27.765" v="53" actId="20577"/>
          <ac:spMkLst>
            <pc:docMk/>
            <pc:sldMk cId="0" sldId="257"/>
            <ac:spMk id="4" creationId="{00000000-0000-0000-0000-000000000000}"/>
          </ac:spMkLst>
        </pc:spChg>
        <pc:spChg chg="add del mod">
          <ac:chgData name="ASHLESHA HEDAOO" userId="8201a339585c17ae" providerId="LiveId" clId="{7ED48CC5-F35F-428B-B285-1E012D01630F}" dt="2023-10-12T07:02:40.191" v="7" actId="478"/>
          <ac:spMkLst>
            <pc:docMk/>
            <pc:sldMk cId="0" sldId="257"/>
            <ac:spMk id="7" creationId="{80486005-8A72-AB44-4745-449732C4D0B8}"/>
          </ac:spMkLst>
        </pc:spChg>
        <pc:spChg chg="add mod">
          <ac:chgData name="ASHLESHA HEDAOO" userId="8201a339585c17ae" providerId="LiveId" clId="{7ED48CC5-F35F-428B-B285-1E012D01630F}" dt="2023-10-12T07:15:13.604" v="106" actId="14100"/>
          <ac:spMkLst>
            <pc:docMk/>
            <pc:sldMk cId="0" sldId="257"/>
            <ac:spMk id="8" creationId="{8E90C9C1-049C-CBC4-1B09-E1F4196BB078}"/>
          </ac:spMkLst>
        </pc:spChg>
        <pc:spChg chg="add del mod">
          <ac:chgData name="ASHLESHA HEDAOO" userId="8201a339585c17ae" providerId="LiveId" clId="{7ED48CC5-F35F-428B-B285-1E012D01630F}" dt="2023-10-12T07:15:16.185" v="113" actId="1076"/>
          <ac:spMkLst>
            <pc:docMk/>
            <pc:sldMk cId="0" sldId="257"/>
            <ac:spMk id="9" creationId="{0668D932-CFE5-DCDA-7823-41D19D0DC48D}"/>
          </ac:spMkLst>
        </pc:spChg>
        <pc:spChg chg="add del mod">
          <ac:chgData name="ASHLESHA HEDAOO" userId="8201a339585c17ae" providerId="LiveId" clId="{7ED48CC5-F35F-428B-B285-1E012D01630F}" dt="2023-10-12T07:15:09.149" v="97" actId="767"/>
          <ac:spMkLst>
            <pc:docMk/>
            <pc:sldMk cId="0" sldId="257"/>
            <ac:spMk id="10" creationId="{A550C5AF-2D99-3D72-15EE-517E1DFD90EE}"/>
          </ac:spMkLst>
        </pc:spChg>
        <pc:grpChg chg="del">
          <ac:chgData name="ASHLESHA HEDAOO" userId="8201a339585c17ae" providerId="LiveId" clId="{7ED48CC5-F35F-428B-B285-1E012D01630F}" dt="2023-10-12T07:02:46.051" v="8" actId="478"/>
          <ac:grpSpMkLst>
            <pc:docMk/>
            <pc:sldMk cId="0" sldId="257"/>
            <ac:grpSpMk id="5" creationId="{00000000-0000-0000-0000-000000000000}"/>
          </ac:grpSpMkLst>
        </pc:grpChg>
      </pc:sldChg>
      <pc:sldChg chg="addSp delSp modSp mod">
        <pc:chgData name="ASHLESHA HEDAOO" userId="8201a339585c17ae" providerId="LiveId" clId="{7ED48CC5-F35F-428B-B285-1E012D01630F}" dt="2023-10-12T07:44:45.107" v="573" actId="14100"/>
        <pc:sldMkLst>
          <pc:docMk/>
          <pc:sldMk cId="0" sldId="258"/>
        </pc:sldMkLst>
        <pc:spChg chg="mod">
          <ac:chgData name="ASHLESHA HEDAOO" userId="8201a339585c17ae" providerId="LiveId" clId="{7ED48CC5-F35F-428B-B285-1E012D01630F}" dt="2023-10-12T07:27:34.418" v="117" actId="14100"/>
          <ac:spMkLst>
            <pc:docMk/>
            <pc:sldMk cId="0" sldId="258"/>
            <ac:spMk id="4" creationId="{00000000-0000-0000-0000-000000000000}"/>
          </ac:spMkLst>
        </pc:spChg>
        <pc:spChg chg="mod">
          <ac:chgData name="ASHLESHA HEDAOO" userId="8201a339585c17ae" providerId="LiveId" clId="{7ED48CC5-F35F-428B-B285-1E012D01630F}" dt="2023-10-12T07:27:38.917" v="119" actId="14100"/>
          <ac:spMkLst>
            <pc:docMk/>
            <pc:sldMk cId="0" sldId="258"/>
            <ac:spMk id="5" creationId="{00000000-0000-0000-0000-000000000000}"/>
          </ac:spMkLst>
        </pc:spChg>
        <pc:spChg chg="mod">
          <ac:chgData name="ASHLESHA HEDAOO" userId="8201a339585c17ae" providerId="LiveId" clId="{7ED48CC5-F35F-428B-B285-1E012D01630F}" dt="2023-10-12T07:34:38.978" v="509" actId="1076"/>
          <ac:spMkLst>
            <pc:docMk/>
            <pc:sldMk cId="0" sldId="258"/>
            <ac:spMk id="6" creationId="{00000000-0000-0000-0000-000000000000}"/>
          </ac:spMkLst>
        </pc:spChg>
        <pc:spChg chg="add mod">
          <ac:chgData name="ASHLESHA HEDAOO" userId="8201a339585c17ae" providerId="LiveId" clId="{7ED48CC5-F35F-428B-B285-1E012D01630F}" dt="2023-10-12T07:44:45.107" v="573" actId="14100"/>
          <ac:spMkLst>
            <pc:docMk/>
            <pc:sldMk cId="0" sldId="258"/>
            <ac:spMk id="14" creationId="{894D7D96-90E5-6349-AB2E-D68B716D9478}"/>
          </ac:spMkLst>
        </pc:spChg>
        <pc:grpChg chg="mod">
          <ac:chgData name="ASHLESHA HEDAOO" userId="8201a339585c17ae" providerId="LiveId" clId="{7ED48CC5-F35F-428B-B285-1E012D01630F}" dt="2023-10-12T07:34:30.979" v="508" actId="14100"/>
          <ac:grpSpMkLst>
            <pc:docMk/>
            <pc:sldMk cId="0" sldId="258"/>
            <ac:grpSpMk id="2" creationId="{00000000-0000-0000-0000-000000000000}"/>
          </ac:grpSpMkLst>
        </pc:grpChg>
        <pc:graphicFrameChg chg="add del mod">
          <ac:chgData name="ASHLESHA HEDAOO" userId="8201a339585c17ae" providerId="LiveId" clId="{7ED48CC5-F35F-428B-B285-1E012D01630F}" dt="2023-10-12T07:43:28.275" v="547" actId="1076"/>
          <ac:graphicFrameMkLst>
            <pc:docMk/>
            <pc:sldMk cId="0" sldId="258"/>
            <ac:graphicFrameMk id="11" creationId="{28193995-663F-2400-87F0-170ECC4883B3}"/>
          </ac:graphicFrameMkLst>
        </pc:graphicFrameChg>
        <pc:picChg chg="add del mod">
          <ac:chgData name="ASHLESHA HEDAOO" userId="8201a339585c17ae" providerId="LiveId" clId="{7ED48CC5-F35F-428B-B285-1E012D01630F}" dt="2023-10-12T07:41:29.561" v="514" actId="21"/>
          <ac:picMkLst>
            <pc:docMk/>
            <pc:sldMk cId="0" sldId="258"/>
            <ac:picMk id="9" creationId="{2ACFFC85-07D9-F46F-A479-A16D8C943D88}"/>
          </ac:picMkLst>
        </pc:picChg>
        <pc:picChg chg="add del mod">
          <ac:chgData name="ASHLESHA HEDAOO" userId="8201a339585c17ae" providerId="LiveId" clId="{7ED48CC5-F35F-428B-B285-1E012D01630F}" dt="2023-10-12T07:37:47.587" v="512" actId="478"/>
          <ac:picMkLst>
            <pc:docMk/>
            <pc:sldMk cId="0" sldId="258"/>
            <ac:picMk id="9" creationId="{DAF2B205-D5E9-B763-A292-7BB221822588}"/>
          </ac:picMkLst>
        </pc:picChg>
        <pc:picChg chg="add del mod">
          <ac:chgData name="ASHLESHA HEDAOO" userId="8201a339585c17ae" providerId="LiveId" clId="{7ED48CC5-F35F-428B-B285-1E012D01630F}" dt="2023-10-12T07:42:03.238" v="516" actId="12084"/>
          <ac:picMkLst>
            <pc:docMk/>
            <pc:sldMk cId="0" sldId="258"/>
            <ac:picMk id="10" creationId="{81E61662-3239-D2B7-5AB5-68E9B178EDAD}"/>
          </ac:picMkLst>
        </pc:picChg>
        <pc:cxnChg chg="add del mod">
          <ac:chgData name="ASHLESHA HEDAOO" userId="8201a339585c17ae" providerId="LiveId" clId="{7ED48CC5-F35F-428B-B285-1E012D01630F}" dt="2023-10-12T07:44:08.126" v="564" actId="478"/>
          <ac:cxnSpMkLst>
            <pc:docMk/>
            <pc:sldMk cId="0" sldId="258"/>
            <ac:cxnSpMk id="13" creationId="{A0D7F71D-3DE3-29ED-973E-B80252726E95}"/>
          </ac:cxnSpMkLst>
        </pc:cxnChg>
      </pc:sldChg>
      <pc:sldChg chg="modSp mod">
        <pc:chgData name="ASHLESHA HEDAOO" userId="8201a339585c17ae" providerId="LiveId" clId="{7ED48CC5-F35F-428B-B285-1E012D01630F}" dt="2023-10-12T06:33:06.394" v="5" actId="20577"/>
        <pc:sldMkLst>
          <pc:docMk/>
          <pc:sldMk cId="0" sldId="260"/>
        </pc:sldMkLst>
        <pc:spChg chg="mod">
          <ac:chgData name="ASHLESHA HEDAOO" userId="8201a339585c17ae" providerId="LiveId" clId="{7ED48CC5-F35F-428B-B285-1E012D01630F}" dt="2023-10-12T06:33:06.394" v="5" actId="20577"/>
          <ac:spMkLst>
            <pc:docMk/>
            <pc:sldMk cId="0" sldId="260"/>
            <ac:spMk id="5" creationId="{00000000-0000-0000-0000-000000000000}"/>
          </ac:spMkLst>
        </pc:spChg>
      </pc:sldChg>
    </pc:docChg>
  </pc:docChgLst>
</pc:chgInfo>
</file>

<file path=ppt/diagrams/_rels/data1.xml.rels><?xml version="1.0" encoding="UTF-8" standalone="yes"?>
<Relationships xmlns="http://schemas.openxmlformats.org/package/2006/relationships"><Relationship Id="rId1" Type="http://schemas.openxmlformats.org/officeDocument/2006/relationships/image" Target="../media/image4.jpeg"/></Relationships>
</file>

<file path=ppt/diagrams/_rels/drawing1.xml.rels><?xml version="1.0" encoding="UTF-8" standalone="yes"?>
<Relationships xmlns="http://schemas.openxmlformats.org/package/2006/relationships"><Relationship Id="rId1" Type="http://schemas.openxmlformats.org/officeDocument/2006/relationships/image" Target="../media/image4.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567BB3-0B0D-4D3C-AE84-BB3A8F93C87F}" type="doc">
      <dgm:prSet loTypeId="urn:microsoft.com/office/officeart/2008/layout/CircularPictureCallout" loCatId="picture" qsTypeId="urn:microsoft.com/office/officeart/2005/8/quickstyle/simple1" qsCatId="simple" csTypeId="urn:microsoft.com/office/officeart/2005/8/colors/accent1_2" csCatId="accent1" phldr="1"/>
      <dgm:spPr/>
    </dgm:pt>
    <dgm:pt modelId="{9F8ABB08-9259-4878-942B-3F21F8BEC84B}">
      <dgm:prSet phldrT="[Text]"/>
      <dgm:spPr/>
      <dgm:t>
        <a:bodyPr/>
        <a:lstStyle/>
        <a:p>
          <a:r>
            <a:rPr lang="en-US" dirty="0"/>
            <a:t>.</a:t>
          </a:r>
          <a:endParaRPr lang="en-IN" dirty="0"/>
        </a:p>
      </dgm:t>
    </dgm:pt>
    <dgm:pt modelId="{06B78507-2281-4A1A-A626-5EDA4DC53851}" type="sibTrans" cxnId="{47DD12E3-6462-430E-A96D-00DDF348E376}">
      <dgm:prSet/>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dgm:spPr>
      <dgm:t>
        <a:bodyPr/>
        <a:lstStyle/>
        <a:p>
          <a:endParaRPr lang="en-IN"/>
        </a:p>
      </dgm:t>
    </dgm:pt>
    <dgm:pt modelId="{C256D107-47E4-4D74-AC76-E4356BEB3C83}" type="parTrans" cxnId="{47DD12E3-6462-430E-A96D-00DDF348E376}">
      <dgm:prSet/>
      <dgm:spPr/>
      <dgm:t>
        <a:bodyPr/>
        <a:lstStyle/>
        <a:p>
          <a:endParaRPr lang="en-IN"/>
        </a:p>
      </dgm:t>
    </dgm:pt>
    <dgm:pt modelId="{F2B0859F-FEA4-4C4C-9675-311BB3578084}" type="pres">
      <dgm:prSet presAssocID="{D2567BB3-0B0D-4D3C-AE84-BB3A8F93C87F}" presName="Name0" presStyleCnt="0">
        <dgm:presLayoutVars>
          <dgm:chMax val="7"/>
          <dgm:chPref val="7"/>
          <dgm:dir/>
        </dgm:presLayoutVars>
      </dgm:prSet>
      <dgm:spPr/>
    </dgm:pt>
    <dgm:pt modelId="{1AEB4B68-2CE1-4F28-8182-767F2B43818B}" type="pres">
      <dgm:prSet presAssocID="{D2567BB3-0B0D-4D3C-AE84-BB3A8F93C87F}" presName="Name1" presStyleCnt="0"/>
      <dgm:spPr/>
    </dgm:pt>
    <dgm:pt modelId="{64A3D3D8-0323-45E5-8E1F-7D30D14508D0}" type="pres">
      <dgm:prSet presAssocID="{06B78507-2281-4A1A-A626-5EDA4DC53851}" presName="picture_1" presStyleCnt="0"/>
      <dgm:spPr/>
    </dgm:pt>
    <dgm:pt modelId="{03717B07-DF6B-44B5-9AC9-EF24327E1975}" type="pres">
      <dgm:prSet presAssocID="{06B78507-2281-4A1A-A626-5EDA4DC53851}" presName="pictureRepeatNode" presStyleLbl="alignImgPlace1" presStyleIdx="0" presStyleCnt="1" custLinFactNeighborX="-3266" custLinFactNeighborY="-8419"/>
      <dgm:spPr/>
    </dgm:pt>
    <dgm:pt modelId="{E3EFE5E7-BC8B-489D-A68C-4D690E328DA3}" type="pres">
      <dgm:prSet presAssocID="{9F8ABB08-9259-4878-942B-3F21F8BEC84B}" presName="text_1" presStyleLbl="node1" presStyleIdx="0" presStyleCnt="0" custLinFactY="-114573" custLinFactNeighborX="18786" custLinFactNeighborY="-200000">
        <dgm:presLayoutVars>
          <dgm:bulletEnabled val="1"/>
        </dgm:presLayoutVars>
      </dgm:prSet>
      <dgm:spPr/>
    </dgm:pt>
  </dgm:ptLst>
  <dgm:cxnLst>
    <dgm:cxn modelId="{F7FA7E27-F368-4F18-9A18-CB21B12CCF73}" type="presOf" srcId="{D2567BB3-0B0D-4D3C-AE84-BB3A8F93C87F}" destId="{F2B0859F-FEA4-4C4C-9675-311BB3578084}" srcOrd="0" destOrd="0" presId="urn:microsoft.com/office/officeart/2008/layout/CircularPictureCallout"/>
    <dgm:cxn modelId="{E4146BD5-1C27-4BB1-B180-620EE1AB7C60}" type="presOf" srcId="{06B78507-2281-4A1A-A626-5EDA4DC53851}" destId="{03717B07-DF6B-44B5-9AC9-EF24327E1975}" srcOrd="0" destOrd="0" presId="urn:microsoft.com/office/officeart/2008/layout/CircularPictureCallout"/>
    <dgm:cxn modelId="{47DD12E3-6462-430E-A96D-00DDF348E376}" srcId="{D2567BB3-0B0D-4D3C-AE84-BB3A8F93C87F}" destId="{9F8ABB08-9259-4878-942B-3F21F8BEC84B}" srcOrd="0" destOrd="0" parTransId="{C256D107-47E4-4D74-AC76-E4356BEB3C83}" sibTransId="{06B78507-2281-4A1A-A626-5EDA4DC53851}"/>
    <dgm:cxn modelId="{61ABFBE8-AE00-4321-831D-DC3A4643807B}" type="presOf" srcId="{9F8ABB08-9259-4878-942B-3F21F8BEC84B}" destId="{E3EFE5E7-BC8B-489D-A68C-4D690E328DA3}" srcOrd="0" destOrd="0" presId="urn:microsoft.com/office/officeart/2008/layout/CircularPictureCallout"/>
    <dgm:cxn modelId="{EAADD01B-D70A-4B56-95AC-29BB5855C415}" type="presParOf" srcId="{F2B0859F-FEA4-4C4C-9675-311BB3578084}" destId="{1AEB4B68-2CE1-4F28-8182-767F2B43818B}" srcOrd="0" destOrd="0" presId="urn:microsoft.com/office/officeart/2008/layout/CircularPictureCallout"/>
    <dgm:cxn modelId="{4E5A27AC-A747-4534-AE65-E9F84FFAF07F}" type="presParOf" srcId="{1AEB4B68-2CE1-4F28-8182-767F2B43818B}" destId="{64A3D3D8-0323-45E5-8E1F-7D30D14508D0}" srcOrd="0" destOrd="0" presId="urn:microsoft.com/office/officeart/2008/layout/CircularPictureCallout"/>
    <dgm:cxn modelId="{C7E56423-FA52-4B68-83E2-64F5964198D9}" type="presParOf" srcId="{64A3D3D8-0323-45E5-8E1F-7D30D14508D0}" destId="{03717B07-DF6B-44B5-9AC9-EF24327E1975}" srcOrd="0" destOrd="0" presId="urn:microsoft.com/office/officeart/2008/layout/CircularPictureCallout"/>
    <dgm:cxn modelId="{E37CD773-E3E1-412F-AC8A-7D0CC4BBEE06}" type="presParOf" srcId="{1AEB4B68-2CE1-4F28-8182-767F2B43818B}" destId="{E3EFE5E7-BC8B-489D-A68C-4D690E328DA3}" srcOrd="1" destOrd="0" presId="urn:microsoft.com/office/officeart/2008/layout/CircularPictureCallou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717B07-DF6B-44B5-9AC9-EF24327E1975}">
      <dsp:nvSpPr>
        <dsp:cNvPr id="0" name=""/>
        <dsp:cNvSpPr/>
      </dsp:nvSpPr>
      <dsp:spPr>
        <a:xfrm>
          <a:off x="605392" y="416478"/>
          <a:ext cx="1295400" cy="1295400"/>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3EFE5E7-BC8B-489D-A68C-4D690E328DA3}">
      <dsp:nvSpPr>
        <dsp:cNvPr id="0" name=""/>
        <dsp:cNvSpPr/>
      </dsp:nvSpPr>
      <dsp:spPr>
        <a:xfrm>
          <a:off x="1036618" y="0"/>
          <a:ext cx="829056" cy="427482"/>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1333500">
            <a:lnSpc>
              <a:spcPct val="90000"/>
            </a:lnSpc>
            <a:spcBef>
              <a:spcPct val="0"/>
            </a:spcBef>
            <a:spcAft>
              <a:spcPct val="35000"/>
            </a:spcAft>
            <a:buNone/>
          </a:pPr>
          <a:r>
            <a:rPr lang="en-US" sz="3000" kern="1200" dirty="0"/>
            <a:t>.</a:t>
          </a:r>
          <a:endParaRPr lang="en-IN" sz="3000" kern="1200" dirty="0"/>
        </a:p>
      </dsp:txBody>
      <dsp:txXfrm>
        <a:off x="1036618" y="0"/>
        <a:ext cx="829056" cy="427482"/>
      </dsp:txXfrm>
    </dsp:sp>
  </dsp:spTree>
</dsp:drawing>
</file>

<file path=ppt/diagrams/layout1.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12.10.2023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diagramQuickStyle" Target="../diagrams/quickStyle1.xml"/><Relationship Id="rId12"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diagramLayout" Target="../diagrams/layout1.xml"/><Relationship Id="rId11" Type="http://schemas.openxmlformats.org/officeDocument/2006/relationships/image" Target="../media/image6.png"/><Relationship Id="rId5" Type="http://schemas.openxmlformats.org/officeDocument/2006/relationships/diagramData" Target="../diagrams/data1.xml"/><Relationship Id="rId10" Type="http://schemas.openxmlformats.org/officeDocument/2006/relationships/image" Target="../media/image5.png"/><Relationship Id="rId4" Type="http://schemas.openxmlformats.org/officeDocument/2006/relationships/image" Target="../media/image2.png"/><Relationship Id="rId9" Type="http://schemas.microsoft.com/office/2007/relationships/diagramDrawing" Target="../diagrams/drawing1.xml"/><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4AAD">
                <a:alpha val="100000"/>
              </a:srgbClr>
            </a:gs>
            <a:gs pos="100000">
              <a:srgbClr val="CB6CE6">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429624" y="1986727"/>
            <a:ext cx="14628483" cy="7898088"/>
            <a:chOff x="0" y="0"/>
            <a:chExt cx="12947270" cy="7864986"/>
          </a:xfrm>
        </p:grpSpPr>
        <p:sp>
          <p:nvSpPr>
            <p:cNvPr id="3" name="Freeform 3"/>
            <p:cNvSpPr/>
            <p:nvPr/>
          </p:nvSpPr>
          <p:spPr>
            <a:xfrm>
              <a:off x="0" y="0"/>
              <a:ext cx="12947268" cy="7864983"/>
            </a:xfrm>
            <a:custGeom>
              <a:avLst/>
              <a:gdLst/>
              <a:ahLst/>
              <a:cxnLst/>
              <a:rect l="l" t="t" r="r" b="b"/>
              <a:pathLst>
                <a:path w="12947268" h="7864983">
                  <a:moveTo>
                    <a:pt x="12718" y="0"/>
                  </a:moveTo>
                  <a:lnTo>
                    <a:pt x="12934549" y="0"/>
                  </a:lnTo>
                  <a:cubicBezTo>
                    <a:pt x="12941502" y="0"/>
                    <a:pt x="12947268" y="4318"/>
                    <a:pt x="12947268" y="9525"/>
                  </a:cubicBezTo>
                  <a:lnTo>
                    <a:pt x="12947268" y="7855458"/>
                  </a:lnTo>
                  <a:cubicBezTo>
                    <a:pt x="12947268" y="7860664"/>
                    <a:pt x="12941502" y="7864983"/>
                    <a:pt x="12934549" y="7864983"/>
                  </a:cubicBezTo>
                  <a:lnTo>
                    <a:pt x="12718" y="7864983"/>
                  </a:lnTo>
                  <a:cubicBezTo>
                    <a:pt x="5766" y="7864983"/>
                    <a:pt x="0" y="7860664"/>
                    <a:pt x="0" y="7855458"/>
                  </a:cubicBezTo>
                  <a:lnTo>
                    <a:pt x="0" y="9525"/>
                  </a:lnTo>
                  <a:cubicBezTo>
                    <a:pt x="0" y="4318"/>
                    <a:pt x="5766" y="0"/>
                    <a:pt x="12718" y="0"/>
                  </a:cubicBezTo>
                  <a:moveTo>
                    <a:pt x="12718" y="19050"/>
                  </a:moveTo>
                  <a:lnTo>
                    <a:pt x="12718" y="9525"/>
                  </a:lnTo>
                  <a:lnTo>
                    <a:pt x="25437" y="9525"/>
                  </a:lnTo>
                  <a:lnTo>
                    <a:pt x="25437" y="7855458"/>
                  </a:lnTo>
                  <a:lnTo>
                    <a:pt x="12718" y="7855458"/>
                  </a:lnTo>
                  <a:lnTo>
                    <a:pt x="12718" y="7845933"/>
                  </a:lnTo>
                  <a:lnTo>
                    <a:pt x="12934549" y="7845933"/>
                  </a:lnTo>
                  <a:lnTo>
                    <a:pt x="12934549" y="7855458"/>
                  </a:lnTo>
                  <a:lnTo>
                    <a:pt x="12921831" y="7855458"/>
                  </a:lnTo>
                  <a:lnTo>
                    <a:pt x="12921831" y="9525"/>
                  </a:lnTo>
                  <a:lnTo>
                    <a:pt x="12934549" y="9525"/>
                  </a:lnTo>
                  <a:lnTo>
                    <a:pt x="12934549" y="19050"/>
                  </a:lnTo>
                  <a:lnTo>
                    <a:pt x="12718" y="19050"/>
                  </a:lnTo>
                  <a:close/>
                </a:path>
              </a:pathLst>
            </a:custGeom>
            <a:solidFill>
              <a:srgbClr val="000000"/>
            </a:solidFill>
          </p:spPr>
          <p:txBody>
            <a:bodyPr/>
            <a:lstStyle/>
            <a:p>
              <a:endParaRPr lang="en-IN"/>
            </a:p>
          </p:txBody>
        </p:sp>
      </p:grpSp>
      <p:sp>
        <p:nvSpPr>
          <p:cNvPr id="4" name="TextBox 4"/>
          <p:cNvSpPr txBox="1"/>
          <p:nvPr/>
        </p:nvSpPr>
        <p:spPr>
          <a:xfrm>
            <a:off x="598958" y="304867"/>
            <a:ext cx="7409520" cy="1457190"/>
          </a:xfrm>
          <a:prstGeom prst="rect">
            <a:avLst/>
          </a:prstGeom>
        </p:spPr>
        <p:txBody>
          <a:bodyPr lIns="0" tIns="0" rIns="0" bIns="0" rtlCol="0" anchor="t">
            <a:spAutoFit/>
          </a:bodyPr>
          <a:lstStyle/>
          <a:p>
            <a:pPr marL="0" lvl="0" indent="0">
              <a:lnSpc>
                <a:spcPts val="5786"/>
              </a:lnSpc>
              <a:spcBef>
                <a:spcPct val="0"/>
              </a:spcBef>
            </a:pPr>
            <a:r>
              <a:rPr lang="en-US" sz="4000" u="none" strike="noStrike" dirty="0">
                <a:solidFill>
                  <a:srgbClr val="FFFFFF"/>
                </a:solidFill>
                <a:latin typeface="Open Sauce Bold"/>
              </a:rPr>
              <a:t>Description of Problem Statement :</a:t>
            </a:r>
          </a:p>
        </p:txBody>
      </p:sp>
      <p:sp>
        <p:nvSpPr>
          <p:cNvPr id="5" name="Freeform 5"/>
          <p:cNvSpPr/>
          <p:nvPr/>
        </p:nvSpPr>
        <p:spPr>
          <a:xfrm rot="-677648">
            <a:off x="14883802" y="6246975"/>
            <a:ext cx="5879725" cy="5122711"/>
          </a:xfrm>
          <a:custGeom>
            <a:avLst/>
            <a:gdLst/>
            <a:ahLst/>
            <a:cxnLst/>
            <a:rect l="l" t="t" r="r" b="b"/>
            <a:pathLst>
              <a:path w="5879725" h="5122711">
                <a:moveTo>
                  <a:pt x="0" y="0"/>
                </a:moveTo>
                <a:lnTo>
                  <a:pt x="5879725" y="0"/>
                </a:lnTo>
                <a:lnTo>
                  <a:pt x="5879725" y="5122711"/>
                </a:lnTo>
                <a:lnTo>
                  <a:pt x="0" y="5122711"/>
                </a:lnTo>
                <a:lnTo>
                  <a:pt x="0" y="0"/>
                </a:lnTo>
                <a:close/>
              </a:path>
            </a:pathLst>
          </a:custGeom>
          <a:blipFill>
            <a:blip r:embed="rId3">
              <a:alphaModFix amt="70000"/>
            </a:blip>
            <a:stretch>
              <a:fillRect/>
            </a:stretch>
          </a:blipFill>
        </p:spPr>
        <p:txBody>
          <a:bodyPr/>
          <a:lstStyle/>
          <a:p>
            <a:endParaRPr lang="en-IN"/>
          </a:p>
        </p:txBody>
      </p:sp>
      <p:sp>
        <p:nvSpPr>
          <p:cNvPr id="6" name="Freeform 6"/>
          <p:cNvSpPr/>
          <p:nvPr/>
        </p:nvSpPr>
        <p:spPr>
          <a:xfrm>
            <a:off x="14897579" y="8258706"/>
            <a:ext cx="2926086" cy="1738199"/>
          </a:xfrm>
          <a:custGeom>
            <a:avLst/>
            <a:gdLst/>
            <a:ahLst/>
            <a:cxnLst/>
            <a:rect l="l" t="t" r="r" b="b"/>
            <a:pathLst>
              <a:path w="2926086" h="1738199">
                <a:moveTo>
                  <a:pt x="0" y="0"/>
                </a:moveTo>
                <a:lnTo>
                  <a:pt x="2926086" y="0"/>
                </a:lnTo>
                <a:lnTo>
                  <a:pt x="2926086" y="1738199"/>
                </a:lnTo>
                <a:lnTo>
                  <a:pt x="0" y="1738199"/>
                </a:lnTo>
                <a:lnTo>
                  <a:pt x="0" y="0"/>
                </a:lnTo>
                <a:close/>
              </a:path>
            </a:pathLst>
          </a:custGeom>
          <a:blipFill>
            <a:blip r:embed="rId4"/>
            <a:stretch>
              <a:fillRect l="-19520" t="-70917" r="-17874" b="-60372"/>
            </a:stretch>
          </a:blipFill>
          <a:ln cap="sq">
            <a:noFill/>
            <a:prstDash val="solid"/>
            <a:miter/>
          </a:ln>
        </p:spPr>
        <p:txBody>
          <a:bodyPr/>
          <a:lstStyle/>
          <a:p>
            <a:endParaRPr lang="en-IN"/>
          </a:p>
        </p:txBody>
      </p:sp>
      <p:sp>
        <p:nvSpPr>
          <p:cNvPr id="7" name="Freeform 7"/>
          <p:cNvSpPr/>
          <p:nvPr/>
        </p:nvSpPr>
        <p:spPr>
          <a:xfrm>
            <a:off x="2626866" y="516313"/>
            <a:ext cx="12496800" cy="9254374"/>
          </a:xfrm>
          <a:custGeom>
            <a:avLst/>
            <a:gdLst/>
            <a:ahLst/>
            <a:cxnLst/>
            <a:rect l="l" t="t" r="r" b="b"/>
            <a:pathLst>
              <a:path w="14186462" h="11083174">
                <a:moveTo>
                  <a:pt x="0" y="0"/>
                </a:moveTo>
                <a:lnTo>
                  <a:pt x="14186462" y="0"/>
                </a:lnTo>
                <a:lnTo>
                  <a:pt x="14186462" y="11083174"/>
                </a:lnTo>
                <a:lnTo>
                  <a:pt x="0" y="11083174"/>
                </a:lnTo>
                <a:lnTo>
                  <a:pt x="0" y="0"/>
                </a:lnTo>
                <a:close/>
              </a:path>
            </a:pathLst>
          </a:custGeom>
          <a:blipFill>
            <a:blip r:embed="rId5">
              <a:alphaModFix amt="20000"/>
            </a:blip>
            <a:stretch>
              <a:fillRect/>
            </a:stretch>
          </a:blipFill>
          <a:ln cap="sq">
            <a:noFill/>
            <a:prstDash val="solid"/>
            <a:miter/>
          </a:ln>
        </p:spPr>
        <p:txBody>
          <a:bodyPr/>
          <a:lstStyle/>
          <a:p>
            <a:endParaRPr lang="en-IN" dirty="0"/>
          </a:p>
        </p:txBody>
      </p:sp>
      <p:sp>
        <p:nvSpPr>
          <p:cNvPr id="8" name="TextBox 8"/>
          <p:cNvSpPr txBox="1"/>
          <p:nvPr/>
        </p:nvSpPr>
        <p:spPr>
          <a:xfrm>
            <a:off x="413841" y="2076047"/>
            <a:ext cx="14216559" cy="6889065"/>
          </a:xfrm>
          <a:prstGeom prst="rect">
            <a:avLst/>
          </a:prstGeom>
        </p:spPr>
        <p:txBody>
          <a:bodyPr wrap="square" lIns="0" tIns="0" rIns="0" bIns="0" rtlCol="0" anchor="t">
            <a:spAutoFit/>
          </a:bodyPr>
          <a:lstStyle/>
          <a:p>
            <a:pPr marL="457200" indent="-457200">
              <a:lnSpc>
                <a:spcPts val="3652"/>
              </a:lnSpc>
              <a:buFont typeface="Courier New" panose="02070309020205020404" pitchFamily="49" charset="0"/>
              <a:buChar char="o"/>
            </a:pPr>
            <a:r>
              <a:rPr lang="en-US" sz="2838" b="1" dirty="0">
                <a:solidFill>
                  <a:srgbClr val="FFFFFF"/>
                </a:solidFill>
                <a:latin typeface="Alibaba Sans"/>
              </a:rPr>
              <a:t>Create a Heart Attack Risk Prediction System integrated with Doctor Consultation , Precautionary Measure and Hospital Locator features . The system should accurately assess a user's risk of a heart attack, allow doctors to register and consult with patients, and help users find nearby hospitals for emergency care . It should prioritize privacy, accuracy, and timely medical intervention.</a:t>
            </a:r>
          </a:p>
          <a:p>
            <a:pPr marL="457200" indent="-457200">
              <a:lnSpc>
                <a:spcPts val="3652"/>
              </a:lnSpc>
              <a:buFont typeface="Courier New" panose="02070309020205020404" pitchFamily="49" charset="0"/>
              <a:buChar char="o"/>
            </a:pPr>
            <a:endParaRPr lang="en-US" sz="2838" b="1" dirty="0">
              <a:solidFill>
                <a:srgbClr val="FFFFFF"/>
              </a:solidFill>
              <a:latin typeface="Alibaba Sans"/>
            </a:endParaRPr>
          </a:p>
          <a:p>
            <a:pPr>
              <a:lnSpc>
                <a:spcPts val="4683"/>
              </a:lnSpc>
            </a:pPr>
            <a:r>
              <a:rPr lang="en-US" sz="2838" dirty="0">
                <a:solidFill>
                  <a:srgbClr val="FFFFFF"/>
                </a:solidFill>
                <a:latin typeface="Alibaba Sans"/>
              </a:rPr>
              <a:t> </a:t>
            </a:r>
            <a:r>
              <a:rPr lang="en-US" sz="2838" dirty="0">
                <a:solidFill>
                  <a:srgbClr val="FFFFFF"/>
                </a:solidFill>
                <a:latin typeface="Alibaba Sans Bold"/>
              </a:rPr>
              <a:t>  Objectives:</a:t>
            </a:r>
          </a:p>
          <a:p>
            <a:pPr marL="820796" lvl="1" indent="-514350">
              <a:lnSpc>
                <a:spcPts val="4683"/>
              </a:lnSpc>
              <a:buFont typeface="+mj-lt"/>
              <a:buAutoNum type="arabicPeriod"/>
            </a:pPr>
            <a:r>
              <a:rPr lang="en-US" sz="2838" dirty="0">
                <a:solidFill>
                  <a:srgbClr val="FFFFFF"/>
                </a:solidFill>
                <a:latin typeface="Alibaba Sans"/>
              </a:rPr>
              <a:t>To predict and prevent Cardiac issues.</a:t>
            </a:r>
          </a:p>
          <a:p>
            <a:pPr marL="820796" lvl="1" indent="-514350">
              <a:lnSpc>
                <a:spcPts val="4683"/>
              </a:lnSpc>
              <a:buFont typeface="+mj-lt"/>
              <a:buAutoNum type="arabicPeriod"/>
            </a:pPr>
            <a:r>
              <a:rPr lang="en-US" sz="2838" dirty="0">
                <a:solidFill>
                  <a:srgbClr val="FFFFFF"/>
                </a:solidFill>
                <a:latin typeface="Alibaba Sans"/>
              </a:rPr>
              <a:t>Provide Online Consultancy from the physician.</a:t>
            </a:r>
          </a:p>
          <a:p>
            <a:pPr marL="820796" lvl="1" indent="-514350">
              <a:lnSpc>
                <a:spcPts val="4683"/>
              </a:lnSpc>
              <a:buFont typeface="+mj-lt"/>
              <a:buAutoNum type="arabicPeriod"/>
            </a:pPr>
            <a:r>
              <a:rPr lang="en-US" sz="2838" dirty="0">
                <a:solidFill>
                  <a:srgbClr val="FFFFFF"/>
                </a:solidFill>
                <a:latin typeface="Alibaba Sans"/>
              </a:rPr>
              <a:t>To locate nearby Hospital and Medical stores.</a:t>
            </a:r>
          </a:p>
          <a:p>
            <a:pPr marL="820796" lvl="1" indent="-514350">
              <a:lnSpc>
                <a:spcPts val="4683"/>
              </a:lnSpc>
              <a:buFont typeface="+mj-lt"/>
              <a:buAutoNum type="arabicPeriod"/>
            </a:pPr>
            <a:r>
              <a:rPr lang="en-US" sz="2838" dirty="0">
                <a:solidFill>
                  <a:srgbClr val="FFFFFF"/>
                </a:solidFill>
                <a:latin typeface="Alibaba Sans"/>
              </a:rPr>
              <a:t>To provide them precautionary measures in their day to day life to reduce the risk of Heart Attack.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4AAD">
                <a:alpha val="77000"/>
              </a:srgbClr>
            </a:gs>
            <a:gs pos="100000">
              <a:srgbClr val="CB6CE6">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677648">
            <a:off x="14778536" y="6412730"/>
            <a:ext cx="6001381" cy="4967365"/>
          </a:xfrm>
          <a:custGeom>
            <a:avLst/>
            <a:gdLst/>
            <a:ahLst/>
            <a:cxnLst/>
            <a:rect l="l" t="t" r="r" b="b"/>
            <a:pathLst>
              <a:path w="6908491" h="6019023">
                <a:moveTo>
                  <a:pt x="0" y="0"/>
                </a:moveTo>
                <a:lnTo>
                  <a:pt x="6908491" y="0"/>
                </a:lnTo>
                <a:lnTo>
                  <a:pt x="6908491" y="6019023"/>
                </a:lnTo>
                <a:lnTo>
                  <a:pt x="0" y="6019023"/>
                </a:lnTo>
                <a:lnTo>
                  <a:pt x="0" y="0"/>
                </a:lnTo>
                <a:close/>
              </a:path>
            </a:pathLst>
          </a:custGeom>
          <a:blipFill>
            <a:blip r:embed="rId3">
              <a:alphaModFix amt="70000"/>
            </a:blip>
            <a:stretch>
              <a:fillRect/>
            </a:stretch>
          </a:blipFill>
        </p:spPr>
        <p:txBody>
          <a:bodyPr/>
          <a:lstStyle/>
          <a:p>
            <a:endParaRPr lang="en-IN"/>
          </a:p>
        </p:txBody>
      </p:sp>
      <p:sp>
        <p:nvSpPr>
          <p:cNvPr id="3" name="Freeform 3"/>
          <p:cNvSpPr/>
          <p:nvPr/>
        </p:nvSpPr>
        <p:spPr>
          <a:xfrm>
            <a:off x="15808228" y="8861962"/>
            <a:ext cx="2468886" cy="1326299"/>
          </a:xfrm>
          <a:custGeom>
            <a:avLst/>
            <a:gdLst/>
            <a:ahLst/>
            <a:cxnLst/>
            <a:rect l="l" t="t" r="r" b="b"/>
            <a:pathLst>
              <a:path w="2926086" h="1738199">
                <a:moveTo>
                  <a:pt x="0" y="0"/>
                </a:moveTo>
                <a:lnTo>
                  <a:pt x="2926086" y="0"/>
                </a:lnTo>
                <a:lnTo>
                  <a:pt x="2926086" y="1738199"/>
                </a:lnTo>
                <a:lnTo>
                  <a:pt x="0" y="1738199"/>
                </a:lnTo>
                <a:lnTo>
                  <a:pt x="0" y="0"/>
                </a:lnTo>
                <a:close/>
              </a:path>
            </a:pathLst>
          </a:custGeom>
          <a:blipFill>
            <a:blip r:embed="rId4"/>
            <a:stretch>
              <a:fillRect l="-19520" t="-70917" r="-17874" b="-60372"/>
            </a:stretch>
          </a:blipFill>
          <a:ln cap="sq">
            <a:noFill/>
            <a:prstDash val="solid"/>
            <a:miter/>
          </a:ln>
        </p:spPr>
        <p:txBody>
          <a:bodyPr/>
          <a:lstStyle/>
          <a:p>
            <a:endParaRPr lang="en-IN"/>
          </a:p>
        </p:txBody>
      </p:sp>
      <p:sp>
        <p:nvSpPr>
          <p:cNvPr id="4" name="TextBox 4"/>
          <p:cNvSpPr txBox="1"/>
          <p:nvPr/>
        </p:nvSpPr>
        <p:spPr>
          <a:xfrm>
            <a:off x="707484" y="800100"/>
            <a:ext cx="10242065" cy="718145"/>
          </a:xfrm>
          <a:prstGeom prst="rect">
            <a:avLst/>
          </a:prstGeom>
        </p:spPr>
        <p:txBody>
          <a:bodyPr lIns="0" tIns="0" rIns="0" bIns="0" rtlCol="0" anchor="t">
            <a:spAutoFit/>
          </a:bodyPr>
          <a:lstStyle/>
          <a:p>
            <a:pPr marL="0" lvl="0" indent="0">
              <a:lnSpc>
                <a:spcPts val="5588"/>
              </a:lnSpc>
              <a:spcBef>
                <a:spcPct val="0"/>
              </a:spcBef>
            </a:pPr>
            <a:r>
              <a:rPr lang="en-US" sz="4820" dirty="0">
                <a:solidFill>
                  <a:srgbClr val="FFFFFF"/>
                </a:solidFill>
                <a:latin typeface="Open Sauce Bold"/>
              </a:rPr>
              <a:t>Use Cases :</a:t>
            </a:r>
            <a:endParaRPr lang="en-US" sz="4820" u="none" strike="noStrike" dirty="0">
              <a:solidFill>
                <a:srgbClr val="FFFFFF"/>
              </a:solidFill>
              <a:latin typeface="Open Sauce Bold"/>
            </a:endParaRPr>
          </a:p>
        </p:txBody>
      </p:sp>
      <p:sp>
        <p:nvSpPr>
          <p:cNvPr id="8" name="Rectangle: Rounded Corners 7">
            <a:extLst>
              <a:ext uri="{FF2B5EF4-FFF2-40B4-BE49-F238E27FC236}">
                <a16:creationId xmlns:a16="http://schemas.microsoft.com/office/drawing/2014/main" id="{8E90C9C1-049C-CBC4-1B09-E1F4196BB078}"/>
              </a:ext>
            </a:extLst>
          </p:cNvPr>
          <p:cNvSpPr/>
          <p:nvPr/>
        </p:nvSpPr>
        <p:spPr>
          <a:xfrm>
            <a:off x="743770" y="1714500"/>
            <a:ext cx="14877230" cy="7772400"/>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0668D932-CFE5-DCDA-7823-41D19D0DC48D}"/>
              </a:ext>
            </a:extLst>
          </p:cNvPr>
          <p:cNvSpPr txBox="1"/>
          <p:nvPr/>
        </p:nvSpPr>
        <p:spPr>
          <a:xfrm>
            <a:off x="1149397" y="1953809"/>
            <a:ext cx="14471603" cy="6894195"/>
          </a:xfrm>
          <a:prstGeom prst="rect">
            <a:avLst/>
          </a:prstGeom>
          <a:noFill/>
        </p:spPr>
        <p:txBody>
          <a:bodyPr wrap="square" rtlCol="0">
            <a:spAutoFit/>
          </a:bodyPr>
          <a:lstStyle/>
          <a:p>
            <a:r>
              <a:rPr lang="en-US" sz="2400" b="1" dirty="0">
                <a:solidFill>
                  <a:schemeClr val="bg1"/>
                </a:solidFill>
              </a:rPr>
              <a:t>1.Heart Attack Risk Assessment :</a:t>
            </a:r>
          </a:p>
          <a:p>
            <a:r>
              <a:rPr lang="en-US" sz="2200" dirty="0">
                <a:solidFill>
                  <a:schemeClr val="bg1"/>
                </a:solidFill>
              </a:rPr>
              <a:t>   - Individuals can proactively check their heart health, especially if they experience symptoms like chest pain, shortness of breath, or irregular heartbeats.</a:t>
            </a:r>
          </a:p>
          <a:p>
            <a:endParaRPr lang="en-US" sz="2400" b="1" dirty="0">
              <a:solidFill>
                <a:schemeClr val="bg1"/>
              </a:solidFill>
            </a:endParaRPr>
          </a:p>
          <a:p>
            <a:r>
              <a:rPr lang="en-US" sz="2400" b="1" dirty="0">
                <a:solidFill>
                  <a:schemeClr val="bg1"/>
                </a:solidFill>
              </a:rPr>
              <a:t>2.Doctor Consultation :</a:t>
            </a:r>
          </a:p>
          <a:p>
            <a:r>
              <a:rPr lang="en-US" sz="2200" dirty="0">
                <a:solidFill>
                  <a:schemeClr val="bg1"/>
                </a:solidFill>
              </a:rPr>
              <a:t>   - Patients can receive timely medical advice, recommendations, and treatment options from qualified healthcare professionals.</a:t>
            </a:r>
          </a:p>
          <a:p>
            <a:endParaRPr lang="en-US" sz="2400" b="1" dirty="0">
              <a:solidFill>
                <a:schemeClr val="bg1"/>
              </a:solidFill>
            </a:endParaRPr>
          </a:p>
          <a:p>
            <a:r>
              <a:rPr lang="en-US" sz="2400" b="1" dirty="0">
                <a:solidFill>
                  <a:schemeClr val="bg1"/>
                </a:solidFill>
              </a:rPr>
              <a:t>3.Medical Records Management:</a:t>
            </a:r>
          </a:p>
          <a:p>
            <a:r>
              <a:rPr lang="en-US" sz="2200" dirty="0">
                <a:solidFill>
                  <a:schemeClr val="bg1"/>
                </a:solidFill>
              </a:rPr>
              <a:t>   - Doctors and patients can track health progress and refer back to past consultations for better-informed decisions.</a:t>
            </a:r>
          </a:p>
          <a:p>
            <a:endParaRPr lang="en-US" sz="2400" b="1" dirty="0">
              <a:solidFill>
                <a:schemeClr val="bg1"/>
              </a:solidFill>
            </a:endParaRPr>
          </a:p>
          <a:p>
            <a:r>
              <a:rPr lang="en-US" sz="2400" b="1" dirty="0">
                <a:solidFill>
                  <a:schemeClr val="bg1"/>
                </a:solidFill>
              </a:rPr>
              <a:t>4.Hospital Locator :</a:t>
            </a:r>
          </a:p>
          <a:p>
            <a:r>
              <a:rPr lang="en-US" sz="2200" dirty="0">
                <a:solidFill>
                  <a:schemeClr val="bg1"/>
                </a:solidFill>
              </a:rPr>
              <a:t>   - Users can locate medical help in emergencies or plan visits for routine health checkups.</a:t>
            </a:r>
          </a:p>
          <a:p>
            <a:endParaRPr lang="en-US" sz="2400" b="1" dirty="0">
              <a:solidFill>
                <a:schemeClr val="bg1"/>
              </a:solidFill>
            </a:endParaRPr>
          </a:p>
          <a:p>
            <a:r>
              <a:rPr lang="en-US" sz="2400" b="1" dirty="0">
                <a:solidFill>
                  <a:schemeClr val="bg1"/>
                </a:solidFill>
              </a:rPr>
              <a:t>5. Privacy and Data Security :</a:t>
            </a:r>
          </a:p>
          <a:p>
            <a:r>
              <a:rPr lang="en-US" sz="2200" b="1" dirty="0">
                <a:solidFill>
                  <a:schemeClr val="bg1"/>
                </a:solidFill>
              </a:rPr>
              <a:t>   </a:t>
            </a:r>
            <a:r>
              <a:rPr lang="en-US" sz="2200" dirty="0">
                <a:solidFill>
                  <a:schemeClr val="bg1"/>
                </a:solidFill>
              </a:rPr>
              <a:t>- This assures users that their personal health data is handled securely and confidentially.</a:t>
            </a:r>
          </a:p>
          <a:p>
            <a:endParaRPr lang="en-US" sz="2400" b="1" dirty="0">
              <a:solidFill>
                <a:schemeClr val="bg1"/>
              </a:solidFill>
            </a:endParaRPr>
          </a:p>
          <a:p>
            <a:r>
              <a:rPr lang="en-US" sz="2400" b="1" dirty="0">
                <a:solidFill>
                  <a:schemeClr val="bg1"/>
                </a:solidFill>
              </a:rPr>
              <a:t>6. Precautionary Measures :</a:t>
            </a:r>
          </a:p>
          <a:p>
            <a:r>
              <a:rPr lang="en-US" sz="2400" dirty="0">
                <a:solidFill>
                  <a:schemeClr val="bg1"/>
                </a:solidFill>
              </a:rPr>
              <a:t>   </a:t>
            </a:r>
            <a:r>
              <a:rPr lang="en-US" sz="2200" dirty="0">
                <a:solidFill>
                  <a:schemeClr val="bg1"/>
                </a:solidFill>
              </a:rPr>
              <a:t>- Users can access information to make informed decisions about their heart health and reduce the risk of heart attacks.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4AAD">
                <a:alpha val="100000"/>
              </a:srgbClr>
            </a:gs>
            <a:gs pos="100000">
              <a:srgbClr val="CB6CE6">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315342" y="1318231"/>
            <a:ext cx="15000858" cy="7940069"/>
            <a:chOff x="0" y="0"/>
            <a:chExt cx="10314830" cy="7864986"/>
          </a:xfrm>
        </p:grpSpPr>
        <p:sp>
          <p:nvSpPr>
            <p:cNvPr id="3" name="Freeform 3"/>
            <p:cNvSpPr/>
            <p:nvPr/>
          </p:nvSpPr>
          <p:spPr>
            <a:xfrm>
              <a:off x="0" y="0"/>
              <a:ext cx="10314828" cy="7864983"/>
            </a:xfrm>
            <a:custGeom>
              <a:avLst/>
              <a:gdLst/>
              <a:ahLst/>
              <a:cxnLst/>
              <a:rect l="l" t="t" r="r" b="b"/>
              <a:pathLst>
                <a:path w="10314828" h="7864983">
                  <a:moveTo>
                    <a:pt x="10132" y="0"/>
                  </a:moveTo>
                  <a:lnTo>
                    <a:pt x="10304695" y="0"/>
                  </a:lnTo>
                  <a:cubicBezTo>
                    <a:pt x="10310233" y="0"/>
                    <a:pt x="10314828" y="4318"/>
                    <a:pt x="10314828" y="9525"/>
                  </a:cubicBezTo>
                  <a:lnTo>
                    <a:pt x="10314828" y="7855458"/>
                  </a:lnTo>
                  <a:cubicBezTo>
                    <a:pt x="10314828" y="7860664"/>
                    <a:pt x="10310233" y="7864983"/>
                    <a:pt x="10304695" y="7864983"/>
                  </a:cubicBezTo>
                  <a:lnTo>
                    <a:pt x="10132" y="7864983"/>
                  </a:lnTo>
                  <a:cubicBezTo>
                    <a:pt x="4593" y="7864983"/>
                    <a:pt x="0" y="7860664"/>
                    <a:pt x="0" y="7855458"/>
                  </a:cubicBezTo>
                  <a:lnTo>
                    <a:pt x="0" y="9525"/>
                  </a:lnTo>
                  <a:cubicBezTo>
                    <a:pt x="0" y="4318"/>
                    <a:pt x="4593" y="0"/>
                    <a:pt x="10132" y="0"/>
                  </a:cubicBezTo>
                  <a:moveTo>
                    <a:pt x="10132" y="19050"/>
                  </a:moveTo>
                  <a:lnTo>
                    <a:pt x="10132" y="9525"/>
                  </a:lnTo>
                  <a:lnTo>
                    <a:pt x="20265" y="9525"/>
                  </a:lnTo>
                  <a:lnTo>
                    <a:pt x="20265" y="7855458"/>
                  </a:lnTo>
                  <a:lnTo>
                    <a:pt x="10132" y="7855458"/>
                  </a:lnTo>
                  <a:lnTo>
                    <a:pt x="10132" y="7845933"/>
                  </a:lnTo>
                  <a:lnTo>
                    <a:pt x="10304695" y="7845933"/>
                  </a:lnTo>
                  <a:lnTo>
                    <a:pt x="10304695" y="7855458"/>
                  </a:lnTo>
                  <a:lnTo>
                    <a:pt x="10294562" y="7855458"/>
                  </a:lnTo>
                  <a:lnTo>
                    <a:pt x="10294562" y="9525"/>
                  </a:lnTo>
                  <a:lnTo>
                    <a:pt x="10304695" y="9525"/>
                  </a:lnTo>
                  <a:lnTo>
                    <a:pt x="10304695" y="19050"/>
                  </a:lnTo>
                  <a:lnTo>
                    <a:pt x="10132" y="19050"/>
                  </a:lnTo>
                  <a:close/>
                </a:path>
              </a:pathLst>
            </a:custGeom>
            <a:solidFill>
              <a:srgbClr val="000000"/>
            </a:solidFill>
          </p:spPr>
          <p:txBody>
            <a:bodyPr/>
            <a:lstStyle/>
            <a:p>
              <a:endParaRPr lang="en-IN"/>
            </a:p>
          </p:txBody>
        </p:sp>
      </p:grpSp>
      <p:sp>
        <p:nvSpPr>
          <p:cNvPr id="4" name="Freeform 4"/>
          <p:cNvSpPr/>
          <p:nvPr/>
        </p:nvSpPr>
        <p:spPr>
          <a:xfrm rot="-677648">
            <a:off x="14400066" y="6908707"/>
            <a:ext cx="6428891" cy="4508811"/>
          </a:xfrm>
          <a:custGeom>
            <a:avLst/>
            <a:gdLst/>
            <a:ahLst/>
            <a:cxnLst/>
            <a:rect l="l" t="t" r="r" b="b"/>
            <a:pathLst>
              <a:path w="7425436" h="6469412">
                <a:moveTo>
                  <a:pt x="0" y="0"/>
                </a:moveTo>
                <a:lnTo>
                  <a:pt x="7425437" y="0"/>
                </a:lnTo>
                <a:lnTo>
                  <a:pt x="7425437" y="6469411"/>
                </a:lnTo>
                <a:lnTo>
                  <a:pt x="0" y="6469411"/>
                </a:lnTo>
                <a:lnTo>
                  <a:pt x="0" y="0"/>
                </a:lnTo>
                <a:close/>
              </a:path>
            </a:pathLst>
          </a:custGeom>
          <a:blipFill>
            <a:blip r:embed="rId3">
              <a:alphaModFix amt="70000"/>
            </a:blip>
            <a:stretch>
              <a:fillRect/>
            </a:stretch>
          </a:blipFill>
          <a:ln cap="sq">
            <a:noFill/>
            <a:prstDash val="solid"/>
            <a:miter/>
          </a:ln>
        </p:spPr>
        <p:txBody>
          <a:bodyPr/>
          <a:lstStyle/>
          <a:p>
            <a:endParaRPr lang="en-IN" dirty="0"/>
          </a:p>
        </p:txBody>
      </p:sp>
      <p:sp>
        <p:nvSpPr>
          <p:cNvPr id="5" name="Freeform 5"/>
          <p:cNvSpPr/>
          <p:nvPr/>
        </p:nvSpPr>
        <p:spPr>
          <a:xfrm>
            <a:off x="16001999" y="9105900"/>
            <a:ext cx="1970659" cy="859686"/>
          </a:xfrm>
          <a:custGeom>
            <a:avLst/>
            <a:gdLst/>
            <a:ahLst/>
            <a:cxnLst/>
            <a:rect l="l" t="t" r="r" b="b"/>
            <a:pathLst>
              <a:path w="2595249" h="1541670">
                <a:moveTo>
                  <a:pt x="0" y="0"/>
                </a:moveTo>
                <a:lnTo>
                  <a:pt x="2595249" y="0"/>
                </a:lnTo>
                <a:lnTo>
                  <a:pt x="2595249" y="1541671"/>
                </a:lnTo>
                <a:lnTo>
                  <a:pt x="0" y="1541671"/>
                </a:lnTo>
                <a:lnTo>
                  <a:pt x="0" y="0"/>
                </a:lnTo>
                <a:close/>
              </a:path>
            </a:pathLst>
          </a:custGeom>
          <a:blipFill>
            <a:blip r:embed="rId4"/>
            <a:stretch>
              <a:fillRect l="-19520" t="-70917" r="-17874" b="-60372"/>
            </a:stretch>
          </a:blipFill>
        </p:spPr>
        <p:txBody>
          <a:bodyPr/>
          <a:lstStyle/>
          <a:p>
            <a:endParaRPr lang="en-IN" dirty="0"/>
          </a:p>
        </p:txBody>
      </p:sp>
      <p:sp>
        <p:nvSpPr>
          <p:cNvPr id="6" name="TextBox 6"/>
          <p:cNvSpPr txBox="1"/>
          <p:nvPr/>
        </p:nvSpPr>
        <p:spPr>
          <a:xfrm>
            <a:off x="224620" y="1339125"/>
            <a:ext cx="14683037" cy="2346476"/>
          </a:xfrm>
          <a:prstGeom prst="rect">
            <a:avLst/>
          </a:prstGeom>
        </p:spPr>
        <p:txBody>
          <a:bodyPr wrap="square" lIns="0" tIns="0" rIns="0" bIns="0" rtlCol="0" anchor="t">
            <a:spAutoFit/>
          </a:bodyPr>
          <a:lstStyle/>
          <a:p>
            <a:pPr marL="612891" lvl="1" indent="-306445" algn="l">
              <a:lnSpc>
                <a:spcPts val="4683"/>
              </a:lnSpc>
              <a:buFont typeface="Arial"/>
              <a:buChar char="•"/>
            </a:pPr>
            <a:r>
              <a:rPr lang="en-US" sz="3200" b="1" u="none" strike="noStrike" dirty="0">
                <a:solidFill>
                  <a:srgbClr val="FFFFFF"/>
                </a:solidFill>
                <a:latin typeface="+mj-lt"/>
              </a:rPr>
              <a:t>So our approach is to provide a portal for both doctor n patient in which user can input a medical on basis of that our model provide prediction of cardiac issue then we will provide doctor consultancy like schedule meet to the user and also provide precautionary measure to reduce risk .</a:t>
            </a:r>
          </a:p>
        </p:txBody>
      </p:sp>
      <p:sp>
        <p:nvSpPr>
          <p:cNvPr id="7" name="TextBox 7"/>
          <p:cNvSpPr txBox="1"/>
          <p:nvPr/>
        </p:nvSpPr>
        <p:spPr>
          <a:xfrm>
            <a:off x="633160" y="191466"/>
            <a:ext cx="10618620" cy="724699"/>
          </a:xfrm>
          <a:prstGeom prst="rect">
            <a:avLst/>
          </a:prstGeom>
        </p:spPr>
        <p:txBody>
          <a:bodyPr lIns="0" tIns="0" rIns="0" bIns="0" rtlCol="0" anchor="t">
            <a:spAutoFit/>
          </a:bodyPr>
          <a:lstStyle/>
          <a:p>
            <a:pPr marL="0" lvl="0" indent="0" algn="l">
              <a:lnSpc>
                <a:spcPts val="5786"/>
              </a:lnSpc>
              <a:spcBef>
                <a:spcPct val="0"/>
              </a:spcBef>
            </a:pPr>
            <a:r>
              <a:rPr lang="en-US" sz="4822" u="none" strike="noStrike">
                <a:solidFill>
                  <a:srgbClr val="FFFFFF"/>
                </a:solidFill>
                <a:latin typeface="Open Sauce Bold"/>
              </a:rPr>
              <a:t>Idea Approach and Tackling:</a:t>
            </a:r>
          </a:p>
        </p:txBody>
      </p:sp>
      <p:graphicFrame>
        <p:nvGraphicFramePr>
          <p:cNvPr id="11" name="Diagram 10">
            <a:extLst>
              <a:ext uri="{FF2B5EF4-FFF2-40B4-BE49-F238E27FC236}">
                <a16:creationId xmlns:a16="http://schemas.microsoft.com/office/drawing/2014/main" id="{28193995-663F-2400-87F0-170ECC4883B3}"/>
              </a:ext>
            </a:extLst>
          </p:cNvPr>
          <p:cNvGraphicFramePr/>
          <p:nvPr>
            <p:extLst>
              <p:ext uri="{D42A27DB-BD31-4B8C-83A1-F6EECF244321}">
                <p14:modId xmlns:p14="http://schemas.microsoft.com/office/powerpoint/2010/main" val="3154998491"/>
              </p:ext>
            </p:extLst>
          </p:nvPr>
        </p:nvGraphicFramePr>
        <p:xfrm>
          <a:off x="206477" y="4087667"/>
          <a:ext cx="2590800" cy="234647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4" name="Arrow: Right 13">
            <a:extLst>
              <a:ext uri="{FF2B5EF4-FFF2-40B4-BE49-F238E27FC236}">
                <a16:creationId xmlns:a16="http://schemas.microsoft.com/office/drawing/2014/main" id="{894D7D96-90E5-6349-AB2E-D68B716D9478}"/>
              </a:ext>
            </a:extLst>
          </p:cNvPr>
          <p:cNvSpPr/>
          <p:nvPr/>
        </p:nvSpPr>
        <p:spPr>
          <a:xfrm>
            <a:off x="2353843" y="4953000"/>
            <a:ext cx="2590800" cy="381000"/>
          </a:xfrm>
          <a:prstGeom prst="rightArrow">
            <a:avLst>
              <a:gd name="adj1" fmla="val 19033"/>
              <a:gd name="adj2" fmla="val 69356"/>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n>
                <a:solidFill>
                  <a:schemeClr val="bg1"/>
                </a:solidFill>
              </a:ln>
            </a:endParaRPr>
          </a:p>
        </p:txBody>
      </p:sp>
      <p:pic>
        <p:nvPicPr>
          <p:cNvPr id="9" name="Picture 8">
            <a:extLst>
              <a:ext uri="{FF2B5EF4-FFF2-40B4-BE49-F238E27FC236}">
                <a16:creationId xmlns:a16="http://schemas.microsoft.com/office/drawing/2014/main" id="{0B58B015-042A-74EF-AC0D-7500AA561FB3}"/>
              </a:ext>
            </a:extLst>
          </p:cNvPr>
          <p:cNvPicPr>
            <a:picLocks noChangeAspect="1"/>
          </p:cNvPicPr>
          <p:nvPr/>
        </p:nvPicPr>
        <p:blipFill>
          <a:blip r:embed="rId10"/>
          <a:stretch>
            <a:fillRect/>
          </a:stretch>
        </p:blipFill>
        <p:spPr>
          <a:xfrm>
            <a:off x="5198012" y="4431915"/>
            <a:ext cx="1423170" cy="1423170"/>
          </a:xfrm>
          <a:prstGeom prst="rect">
            <a:avLst/>
          </a:prstGeom>
        </p:spPr>
      </p:pic>
      <p:sp>
        <p:nvSpPr>
          <p:cNvPr id="10" name="TextBox 9">
            <a:extLst>
              <a:ext uri="{FF2B5EF4-FFF2-40B4-BE49-F238E27FC236}">
                <a16:creationId xmlns:a16="http://schemas.microsoft.com/office/drawing/2014/main" id="{C9DD2F94-099C-0225-A79C-85C48B39BA0E}"/>
              </a:ext>
            </a:extLst>
          </p:cNvPr>
          <p:cNvSpPr txBox="1"/>
          <p:nvPr/>
        </p:nvSpPr>
        <p:spPr>
          <a:xfrm>
            <a:off x="5181600" y="5861163"/>
            <a:ext cx="1665829" cy="461665"/>
          </a:xfrm>
          <a:prstGeom prst="rect">
            <a:avLst/>
          </a:prstGeom>
          <a:noFill/>
        </p:spPr>
        <p:txBody>
          <a:bodyPr wrap="square" rtlCol="0">
            <a:spAutoFit/>
          </a:bodyPr>
          <a:lstStyle/>
          <a:p>
            <a:r>
              <a:rPr lang="en-US" sz="2400" b="1" dirty="0">
                <a:solidFill>
                  <a:schemeClr val="bg1"/>
                </a:solidFill>
              </a:rPr>
              <a:t>ML Model</a:t>
            </a:r>
          </a:p>
        </p:txBody>
      </p:sp>
      <p:sp>
        <p:nvSpPr>
          <p:cNvPr id="12" name="TextBox 11">
            <a:extLst>
              <a:ext uri="{FF2B5EF4-FFF2-40B4-BE49-F238E27FC236}">
                <a16:creationId xmlns:a16="http://schemas.microsoft.com/office/drawing/2014/main" id="{35FFF2CA-C60A-2753-C570-FD198665EF19}"/>
              </a:ext>
            </a:extLst>
          </p:cNvPr>
          <p:cNvSpPr txBox="1"/>
          <p:nvPr/>
        </p:nvSpPr>
        <p:spPr>
          <a:xfrm>
            <a:off x="3031588" y="4591571"/>
            <a:ext cx="2454812" cy="461665"/>
          </a:xfrm>
          <a:prstGeom prst="rect">
            <a:avLst/>
          </a:prstGeom>
          <a:noFill/>
        </p:spPr>
        <p:txBody>
          <a:bodyPr wrap="square" rtlCol="0">
            <a:spAutoFit/>
          </a:bodyPr>
          <a:lstStyle/>
          <a:p>
            <a:r>
              <a:rPr lang="en-US" sz="2400" b="1" dirty="0">
                <a:solidFill>
                  <a:schemeClr val="bg1"/>
                </a:solidFill>
              </a:rPr>
              <a:t>Inputs</a:t>
            </a:r>
            <a:endParaRPr lang="en-US" sz="2000" b="1" dirty="0">
              <a:solidFill>
                <a:schemeClr val="bg1"/>
              </a:solidFill>
            </a:endParaRPr>
          </a:p>
        </p:txBody>
      </p:sp>
      <p:sp>
        <p:nvSpPr>
          <p:cNvPr id="17" name="TextBox 16">
            <a:extLst>
              <a:ext uri="{FF2B5EF4-FFF2-40B4-BE49-F238E27FC236}">
                <a16:creationId xmlns:a16="http://schemas.microsoft.com/office/drawing/2014/main" id="{5D1C2DCA-DB6F-7B06-FC15-FB6A3EDD5AC8}"/>
              </a:ext>
            </a:extLst>
          </p:cNvPr>
          <p:cNvSpPr txBox="1"/>
          <p:nvPr/>
        </p:nvSpPr>
        <p:spPr>
          <a:xfrm>
            <a:off x="2254390" y="5337885"/>
            <a:ext cx="2917723" cy="461665"/>
          </a:xfrm>
          <a:prstGeom prst="rect">
            <a:avLst/>
          </a:prstGeom>
          <a:noFill/>
        </p:spPr>
        <p:txBody>
          <a:bodyPr wrap="square">
            <a:spAutoFit/>
          </a:bodyPr>
          <a:lstStyle/>
          <a:p>
            <a:r>
              <a:rPr lang="en-US" sz="2400" b="1" dirty="0">
                <a:solidFill>
                  <a:schemeClr val="bg1"/>
                </a:solidFill>
              </a:rPr>
              <a:t>Medical Parameters</a:t>
            </a:r>
          </a:p>
        </p:txBody>
      </p:sp>
      <p:sp>
        <p:nvSpPr>
          <p:cNvPr id="18" name="Arrow: Right 17">
            <a:extLst>
              <a:ext uri="{FF2B5EF4-FFF2-40B4-BE49-F238E27FC236}">
                <a16:creationId xmlns:a16="http://schemas.microsoft.com/office/drawing/2014/main" id="{B2DD577B-0DB9-86AA-D4ED-B893305360C7}"/>
              </a:ext>
            </a:extLst>
          </p:cNvPr>
          <p:cNvSpPr/>
          <p:nvPr/>
        </p:nvSpPr>
        <p:spPr>
          <a:xfrm>
            <a:off x="6840554" y="4985812"/>
            <a:ext cx="1104900" cy="381000"/>
          </a:xfrm>
          <a:prstGeom prst="rightArrow">
            <a:avLst>
              <a:gd name="adj1" fmla="val 19033"/>
              <a:gd name="adj2" fmla="val 69356"/>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n>
                <a:solidFill>
                  <a:schemeClr val="bg1"/>
                </a:solidFill>
              </a:ln>
            </a:endParaRPr>
          </a:p>
        </p:txBody>
      </p:sp>
      <p:pic>
        <p:nvPicPr>
          <p:cNvPr id="24" name="Picture 23">
            <a:extLst>
              <a:ext uri="{FF2B5EF4-FFF2-40B4-BE49-F238E27FC236}">
                <a16:creationId xmlns:a16="http://schemas.microsoft.com/office/drawing/2014/main" id="{97DE5F4D-24F8-DB34-1915-B563CB2E43BE}"/>
              </a:ext>
            </a:extLst>
          </p:cNvPr>
          <p:cNvPicPr>
            <a:picLocks noChangeAspect="1"/>
          </p:cNvPicPr>
          <p:nvPr/>
        </p:nvPicPr>
        <p:blipFill>
          <a:blip r:embed="rId11"/>
          <a:stretch>
            <a:fillRect/>
          </a:stretch>
        </p:blipFill>
        <p:spPr>
          <a:xfrm>
            <a:off x="8311086" y="4466498"/>
            <a:ext cx="1665828" cy="1665828"/>
          </a:xfrm>
          <a:prstGeom prst="rect">
            <a:avLst/>
          </a:prstGeom>
        </p:spPr>
      </p:pic>
      <p:pic>
        <p:nvPicPr>
          <p:cNvPr id="26" name="Picture 25">
            <a:extLst>
              <a:ext uri="{FF2B5EF4-FFF2-40B4-BE49-F238E27FC236}">
                <a16:creationId xmlns:a16="http://schemas.microsoft.com/office/drawing/2014/main" id="{3792BAA6-329D-3AFD-6D3D-D0C962B17BA6}"/>
              </a:ext>
            </a:extLst>
          </p:cNvPr>
          <p:cNvPicPr>
            <a:picLocks noChangeAspect="1"/>
          </p:cNvPicPr>
          <p:nvPr/>
        </p:nvPicPr>
        <p:blipFill>
          <a:blip r:embed="rId12"/>
          <a:stretch>
            <a:fillRect/>
          </a:stretch>
        </p:blipFill>
        <p:spPr>
          <a:xfrm>
            <a:off x="6876008" y="7334514"/>
            <a:ext cx="1542821" cy="1542821"/>
          </a:xfrm>
          <a:prstGeom prst="rect">
            <a:avLst/>
          </a:prstGeom>
        </p:spPr>
      </p:pic>
      <p:pic>
        <p:nvPicPr>
          <p:cNvPr id="28" name="Picture 27">
            <a:extLst>
              <a:ext uri="{FF2B5EF4-FFF2-40B4-BE49-F238E27FC236}">
                <a16:creationId xmlns:a16="http://schemas.microsoft.com/office/drawing/2014/main" id="{ED7ACEBF-BA70-763C-0536-F944153F1D5C}"/>
              </a:ext>
            </a:extLst>
          </p:cNvPr>
          <p:cNvPicPr>
            <a:picLocks noChangeAspect="1"/>
          </p:cNvPicPr>
          <p:nvPr/>
        </p:nvPicPr>
        <p:blipFill>
          <a:blip r:embed="rId13"/>
          <a:stretch>
            <a:fillRect/>
          </a:stretch>
        </p:blipFill>
        <p:spPr>
          <a:xfrm>
            <a:off x="12494525" y="4103607"/>
            <a:ext cx="1981200" cy="1981200"/>
          </a:xfrm>
          <a:prstGeom prst="rect">
            <a:avLst/>
          </a:prstGeom>
        </p:spPr>
      </p:pic>
      <p:pic>
        <p:nvPicPr>
          <p:cNvPr id="30" name="Picture 29">
            <a:extLst>
              <a:ext uri="{FF2B5EF4-FFF2-40B4-BE49-F238E27FC236}">
                <a16:creationId xmlns:a16="http://schemas.microsoft.com/office/drawing/2014/main" id="{C5F7564B-E09D-4DAF-4D4C-FB1297BD2245}"/>
              </a:ext>
            </a:extLst>
          </p:cNvPr>
          <p:cNvPicPr>
            <a:picLocks noChangeAspect="1"/>
          </p:cNvPicPr>
          <p:nvPr/>
        </p:nvPicPr>
        <p:blipFill>
          <a:blip r:embed="rId14"/>
          <a:stretch>
            <a:fillRect/>
          </a:stretch>
        </p:blipFill>
        <p:spPr>
          <a:xfrm>
            <a:off x="11194934" y="7100254"/>
            <a:ext cx="1847621" cy="1847621"/>
          </a:xfrm>
          <a:prstGeom prst="rect">
            <a:avLst/>
          </a:prstGeom>
        </p:spPr>
      </p:pic>
      <p:sp>
        <p:nvSpPr>
          <p:cNvPr id="31" name="Arrow: Right 30">
            <a:extLst>
              <a:ext uri="{FF2B5EF4-FFF2-40B4-BE49-F238E27FC236}">
                <a16:creationId xmlns:a16="http://schemas.microsoft.com/office/drawing/2014/main" id="{D8207EB0-0786-0D3C-61FB-57D02062F304}"/>
              </a:ext>
            </a:extLst>
          </p:cNvPr>
          <p:cNvSpPr/>
          <p:nvPr/>
        </p:nvSpPr>
        <p:spPr>
          <a:xfrm rot="2413045">
            <a:off x="9632076" y="6456713"/>
            <a:ext cx="1768950" cy="325490"/>
          </a:xfrm>
          <a:prstGeom prst="rightArrow">
            <a:avLst>
              <a:gd name="adj1" fmla="val 19033"/>
              <a:gd name="adj2" fmla="val 69356"/>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n>
                <a:solidFill>
                  <a:schemeClr val="bg1"/>
                </a:solidFill>
              </a:ln>
            </a:endParaRPr>
          </a:p>
        </p:txBody>
      </p:sp>
      <p:sp>
        <p:nvSpPr>
          <p:cNvPr id="32" name="Arrow: Right 31">
            <a:extLst>
              <a:ext uri="{FF2B5EF4-FFF2-40B4-BE49-F238E27FC236}">
                <a16:creationId xmlns:a16="http://schemas.microsoft.com/office/drawing/2014/main" id="{BF0C0CB4-B25C-1808-9ACF-C33BA9AED75E}"/>
              </a:ext>
            </a:extLst>
          </p:cNvPr>
          <p:cNvSpPr/>
          <p:nvPr/>
        </p:nvSpPr>
        <p:spPr>
          <a:xfrm rot="6770865">
            <a:off x="7839303" y="6560959"/>
            <a:ext cx="1104900" cy="280831"/>
          </a:xfrm>
          <a:prstGeom prst="rightArrow">
            <a:avLst>
              <a:gd name="adj1" fmla="val 19033"/>
              <a:gd name="adj2" fmla="val 50210"/>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n>
                <a:solidFill>
                  <a:schemeClr val="bg1"/>
                </a:solidFill>
              </a:ln>
            </a:endParaRPr>
          </a:p>
        </p:txBody>
      </p:sp>
      <p:sp>
        <p:nvSpPr>
          <p:cNvPr id="33" name="Arrow: Right 32">
            <a:extLst>
              <a:ext uri="{FF2B5EF4-FFF2-40B4-BE49-F238E27FC236}">
                <a16:creationId xmlns:a16="http://schemas.microsoft.com/office/drawing/2014/main" id="{7DD1DC1D-EAEF-7A9D-A699-D5C233EFF4A6}"/>
              </a:ext>
            </a:extLst>
          </p:cNvPr>
          <p:cNvSpPr/>
          <p:nvPr/>
        </p:nvSpPr>
        <p:spPr>
          <a:xfrm>
            <a:off x="10215044" y="5143192"/>
            <a:ext cx="2662755" cy="249734"/>
          </a:xfrm>
          <a:prstGeom prst="rightArrow">
            <a:avLst>
              <a:gd name="adj1" fmla="val 19033"/>
              <a:gd name="adj2" fmla="val 69356"/>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n>
                <a:solidFill>
                  <a:schemeClr val="bg1"/>
                </a:solidFill>
              </a:ln>
            </a:endParaRPr>
          </a:p>
        </p:txBody>
      </p:sp>
      <p:sp>
        <p:nvSpPr>
          <p:cNvPr id="37" name="TextBox 36">
            <a:extLst>
              <a:ext uri="{FF2B5EF4-FFF2-40B4-BE49-F238E27FC236}">
                <a16:creationId xmlns:a16="http://schemas.microsoft.com/office/drawing/2014/main" id="{BA46CA12-A5A5-5095-495B-945E2BA66760}"/>
              </a:ext>
            </a:extLst>
          </p:cNvPr>
          <p:cNvSpPr txBox="1"/>
          <p:nvPr/>
        </p:nvSpPr>
        <p:spPr>
          <a:xfrm>
            <a:off x="10331240" y="4743082"/>
            <a:ext cx="4247371" cy="400110"/>
          </a:xfrm>
          <a:prstGeom prst="rect">
            <a:avLst/>
          </a:prstGeom>
          <a:noFill/>
        </p:spPr>
        <p:txBody>
          <a:bodyPr wrap="square">
            <a:spAutoFit/>
          </a:bodyPr>
          <a:lstStyle/>
          <a:p>
            <a:r>
              <a:rPr lang="en-US" sz="2000" b="1" dirty="0">
                <a:solidFill>
                  <a:schemeClr val="bg1"/>
                </a:solidFill>
              </a:rPr>
              <a:t>Doctor Consultancy</a:t>
            </a:r>
          </a:p>
        </p:txBody>
      </p:sp>
      <p:sp>
        <p:nvSpPr>
          <p:cNvPr id="39" name="TextBox 38">
            <a:extLst>
              <a:ext uri="{FF2B5EF4-FFF2-40B4-BE49-F238E27FC236}">
                <a16:creationId xmlns:a16="http://schemas.microsoft.com/office/drawing/2014/main" id="{AB26DF65-D479-F922-5370-7BF218EF623D}"/>
              </a:ext>
            </a:extLst>
          </p:cNvPr>
          <p:cNvSpPr txBox="1"/>
          <p:nvPr/>
        </p:nvSpPr>
        <p:spPr>
          <a:xfrm>
            <a:off x="11811000" y="6722021"/>
            <a:ext cx="3336060" cy="707886"/>
          </a:xfrm>
          <a:prstGeom prst="rect">
            <a:avLst/>
          </a:prstGeom>
          <a:noFill/>
        </p:spPr>
        <p:txBody>
          <a:bodyPr wrap="square">
            <a:spAutoFit/>
          </a:bodyPr>
          <a:lstStyle/>
          <a:p>
            <a:pPr algn="r"/>
            <a:r>
              <a:rPr lang="en-US" sz="2000" b="1" dirty="0">
                <a:solidFill>
                  <a:schemeClr val="bg1"/>
                </a:solidFill>
              </a:rPr>
              <a:t>Display Precautionary Measures </a:t>
            </a:r>
          </a:p>
        </p:txBody>
      </p:sp>
      <p:sp>
        <p:nvSpPr>
          <p:cNvPr id="41" name="TextBox 40">
            <a:extLst>
              <a:ext uri="{FF2B5EF4-FFF2-40B4-BE49-F238E27FC236}">
                <a16:creationId xmlns:a16="http://schemas.microsoft.com/office/drawing/2014/main" id="{FFC575D8-0A2C-F715-8391-F875794A318A}"/>
              </a:ext>
            </a:extLst>
          </p:cNvPr>
          <p:cNvSpPr txBox="1"/>
          <p:nvPr/>
        </p:nvSpPr>
        <p:spPr>
          <a:xfrm>
            <a:off x="6180362" y="8792722"/>
            <a:ext cx="3558009" cy="400110"/>
          </a:xfrm>
          <a:prstGeom prst="rect">
            <a:avLst/>
          </a:prstGeom>
          <a:noFill/>
        </p:spPr>
        <p:txBody>
          <a:bodyPr wrap="square">
            <a:spAutoFit/>
          </a:bodyPr>
          <a:lstStyle/>
          <a:p>
            <a:r>
              <a:rPr lang="en-US" sz="2000" b="1" dirty="0">
                <a:solidFill>
                  <a:schemeClr val="bg1"/>
                </a:solidFill>
              </a:rPr>
              <a:t>Display Nearby Hospitals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4AAD">
                <a:alpha val="100000"/>
              </a:srgbClr>
            </a:gs>
            <a:gs pos="100000">
              <a:srgbClr val="CB6CE6">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677648">
            <a:off x="14210987" y="6509011"/>
            <a:ext cx="6578450" cy="4927204"/>
          </a:xfrm>
          <a:custGeom>
            <a:avLst/>
            <a:gdLst/>
            <a:ahLst/>
            <a:cxnLst/>
            <a:rect l="l" t="t" r="r" b="b"/>
            <a:pathLst>
              <a:path w="7788966" h="6786137">
                <a:moveTo>
                  <a:pt x="0" y="0"/>
                </a:moveTo>
                <a:lnTo>
                  <a:pt x="7788966" y="0"/>
                </a:lnTo>
                <a:lnTo>
                  <a:pt x="7788966" y="6786137"/>
                </a:lnTo>
                <a:lnTo>
                  <a:pt x="0" y="6786137"/>
                </a:lnTo>
                <a:lnTo>
                  <a:pt x="0" y="0"/>
                </a:lnTo>
                <a:close/>
              </a:path>
            </a:pathLst>
          </a:custGeom>
          <a:blipFill>
            <a:blip r:embed="rId2">
              <a:alphaModFix amt="70000"/>
            </a:blip>
            <a:stretch>
              <a:fillRect/>
            </a:stretch>
          </a:blipFill>
        </p:spPr>
        <p:txBody>
          <a:bodyPr/>
          <a:lstStyle/>
          <a:p>
            <a:endParaRPr lang="en-IN"/>
          </a:p>
        </p:txBody>
      </p:sp>
      <p:sp>
        <p:nvSpPr>
          <p:cNvPr id="3" name="Freeform 3"/>
          <p:cNvSpPr/>
          <p:nvPr/>
        </p:nvSpPr>
        <p:spPr>
          <a:xfrm>
            <a:off x="15801263" y="8778946"/>
            <a:ext cx="2486737" cy="1477211"/>
          </a:xfrm>
          <a:custGeom>
            <a:avLst/>
            <a:gdLst/>
            <a:ahLst/>
            <a:cxnLst/>
            <a:rect l="l" t="t" r="r" b="b"/>
            <a:pathLst>
              <a:path w="2486737" h="1477211">
                <a:moveTo>
                  <a:pt x="0" y="0"/>
                </a:moveTo>
                <a:lnTo>
                  <a:pt x="2486737" y="0"/>
                </a:lnTo>
                <a:lnTo>
                  <a:pt x="2486737" y="1477211"/>
                </a:lnTo>
                <a:lnTo>
                  <a:pt x="0" y="1477211"/>
                </a:lnTo>
                <a:lnTo>
                  <a:pt x="0" y="0"/>
                </a:lnTo>
                <a:close/>
              </a:path>
            </a:pathLst>
          </a:custGeom>
          <a:blipFill>
            <a:blip r:embed="rId3"/>
            <a:stretch>
              <a:fillRect l="-19520" t="-70917" r="-17874" b="-60372"/>
            </a:stretch>
          </a:blipFill>
        </p:spPr>
        <p:txBody>
          <a:bodyPr/>
          <a:lstStyle/>
          <a:p>
            <a:endParaRPr lang="en-IN"/>
          </a:p>
        </p:txBody>
      </p:sp>
      <p:grpSp>
        <p:nvGrpSpPr>
          <p:cNvPr id="4" name="Group 4"/>
          <p:cNvGrpSpPr/>
          <p:nvPr/>
        </p:nvGrpSpPr>
        <p:grpSpPr>
          <a:xfrm>
            <a:off x="553824" y="1333500"/>
            <a:ext cx="14609975" cy="7467600"/>
            <a:chOff x="0" y="0"/>
            <a:chExt cx="10314830" cy="7864986"/>
          </a:xfrm>
        </p:grpSpPr>
        <p:sp>
          <p:nvSpPr>
            <p:cNvPr id="5" name="Freeform 5"/>
            <p:cNvSpPr/>
            <p:nvPr/>
          </p:nvSpPr>
          <p:spPr>
            <a:xfrm>
              <a:off x="0" y="0"/>
              <a:ext cx="10314828" cy="7864983"/>
            </a:xfrm>
            <a:custGeom>
              <a:avLst/>
              <a:gdLst/>
              <a:ahLst/>
              <a:cxnLst/>
              <a:rect l="l" t="t" r="r" b="b"/>
              <a:pathLst>
                <a:path w="10314828" h="7864983">
                  <a:moveTo>
                    <a:pt x="10132" y="0"/>
                  </a:moveTo>
                  <a:lnTo>
                    <a:pt x="10304695" y="0"/>
                  </a:lnTo>
                  <a:cubicBezTo>
                    <a:pt x="10310233" y="0"/>
                    <a:pt x="10314828" y="4318"/>
                    <a:pt x="10314828" y="9525"/>
                  </a:cubicBezTo>
                  <a:lnTo>
                    <a:pt x="10314828" y="7855458"/>
                  </a:lnTo>
                  <a:cubicBezTo>
                    <a:pt x="10314828" y="7860664"/>
                    <a:pt x="10310233" y="7864983"/>
                    <a:pt x="10304695" y="7864983"/>
                  </a:cubicBezTo>
                  <a:lnTo>
                    <a:pt x="10132" y="7864983"/>
                  </a:lnTo>
                  <a:cubicBezTo>
                    <a:pt x="4593" y="7864983"/>
                    <a:pt x="0" y="7860664"/>
                    <a:pt x="0" y="7855458"/>
                  </a:cubicBezTo>
                  <a:lnTo>
                    <a:pt x="0" y="9525"/>
                  </a:lnTo>
                  <a:cubicBezTo>
                    <a:pt x="0" y="4318"/>
                    <a:pt x="4593" y="0"/>
                    <a:pt x="10132" y="0"/>
                  </a:cubicBezTo>
                  <a:moveTo>
                    <a:pt x="10132" y="19050"/>
                  </a:moveTo>
                  <a:lnTo>
                    <a:pt x="10132" y="9525"/>
                  </a:lnTo>
                  <a:lnTo>
                    <a:pt x="20265" y="9525"/>
                  </a:lnTo>
                  <a:lnTo>
                    <a:pt x="20265" y="7855458"/>
                  </a:lnTo>
                  <a:lnTo>
                    <a:pt x="10132" y="7855458"/>
                  </a:lnTo>
                  <a:lnTo>
                    <a:pt x="10132" y="7845933"/>
                  </a:lnTo>
                  <a:lnTo>
                    <a:pt x="10304695" y="7845933"/>
                  </a:lnTo>
                  <a:lnTo>
                    <a:pt x="10304695" y="7855458"/>
                  </a:lnTo>
                  <a:lnTo>
                    <a:pt x="10294562" y="7855458"/>
                  </a:lnTo>
                  <a:lnTo>
                    <a:pt x="10294562" y="9525"/>
                  </a:lnTo>
                  <a:lnTo>
                    <a:pt x="10304695" y="9525"/>
                  </a:lnTo>
                  <a:lnTo>
                    <a:pt x="10304695" y="19050"/>
                  </a:lnTo>
                  <a:lnTo>
                    <a:pt x="10132" y="19050"/>
                  </a:lnTo>
                  <a:close/>
                </a:path>
              </a:pathLst>
            </a:custGeom>
            <a:solidFill>
              <a:srgbClr val="000000"/>
            </a:solidFill>
          </p:spPr>
          <p:txBody>
            <a:bodyPr/>
            <a:lstStyle/>
            <a:p>
              <a:endParaRPr lang="en-IN"/>
            </a:p>
          </p:txBody>
        </p:sp>
      </p:grpSp>
      <p:sp>
        <p:nvSpPr>
          <p:cNvPr id="7" name="TextBox 7"/>
          <p:cNvSpPr txBox="1"/>
          <p:nvPr/>
        </p:nvSpPr>
        <p:spPr>
          <a:xfrm>
            <a:off x="553825" y="495300"/>
            <a:ext cx="8437775" cy="723833"/>
          </a:xfrm>
          <a:prstGeom prst="rect">
            <a:avLst/>
          </a:prstGeom>
        </p:spPr>
        <p:txBody>
          <a:bodyPr wrap="square" lIns="0" tIns="0" rIns="0" bIns="0" rtlCol="0" anchor="t">
            <a:spAutoFit/>
          </a:bodyPr>
          <a:lstStyle/>
          <a:p>
            <a:pPr marL="0" lvl="0" indent="0" algn="l">
              <a:lnSpc>
                <a:spcPts val="5786"/>
              </a:lnSpc>
              <a:spcBef>
                <a:spcPct val="0"/>
              </a:spcBef>
            </a:pPr>
            <a:r>
              <a:rPr lang="en-US" sz="4822" u="none" strike="noStrike" dirty="0">
                <a:solidFill>
                  <a:srgbClr val="FFFFFF"/>
                </a:solidFill>
                <a:latin typeface="Open Sauce Bold"/>
              </a:rPr>
              <a:t>Solution of the problem:</a:t>
            </a:r>
          </a:p>
        </p:txBody>
      </p:sp>
      <p:sp>
        <p:nvSpPr>
          <p:cNvPr id="8" name="TextBox 7">
            <a:extLst>
              <a:ext uri="{FF2B5EF4-FFF2-40B4-BE49-F238E27FC236}">
                <a16:creationId xmlns:a16="http://schemas.microsoft.com/office/drawing/2014/main" id="{BDB3758E-30BA-21C1-8F4D-E42372E6291D}"/>
              </a:ext>
            </a:extLst>
          </p:cNvPr>
          <p:cNvSpPr txBox="1"/>
          <p:nvPr/>
        </p:nvSpPr>
        <p:spPr>
          <a:xfrm>
            <a:off x="685800" y="1485900"/>
            <a:ext cx="14249400" cy="6555641"/>
          </a:xfrm>
          <a:prstGeom prst="rect">
            <a:avLst/>
          </a:prstGeom>
          <a:noFill/>
        </p:spPr>
        <p:txBody>
          <a:bodyPr wrap="square" rtlCol="0">
            <a:spAutoFit/>
          </a:bodyPr>
          <a:lstStyle/>
          <a:p>
            <a:r>
              <a:rPr lang="en-US" sz="2800" b="1" i="0" dirty="0">
                <a:solidFill>
                  <a:srgbClr val="D1D5DB"/>
                </a:solidFill>
                <a:effectLst/>
                <a:latin typeface="+mj-lt"/>
              </a:rPr>
              <a:t>Our system utilizes advanced machine learning algorithms to assess an individual's risk of a heart attack based on their symptoms. This early risk assessment empowers users to take preventive measures and seek timely medical attention to save lives.</a:t>
            </a:r>
          </a:p>
          <a:p>
            <a:endParaRPr lang="en-US" sz="2800" b="1" i="0" dirty="0">
              <a:solidFill>
                <a:srgbClr val="D1D5DB"/>
              </a:solidFill>
              <a:effectLst/>
              <a:latin typeface="+mj-lt"/>
            </a:endParaRPr>
          </a:p>
          <a:p>
            <a:r>
              <a:rPr lang="en-US" sz="2800" b="1" i="0" dirty="0">
                <a:solidFill>
                  <a:srgbClr val="D1D5DB"/>
                </a:solidFill>
                <a:effectLst/>
                <a:latin typeface="+mj-lt"/>
              </a:rPr>
              <a:t>The doctor consultation feature enables patients to connect with registered healthcare professionals for real-time advice and treatment recommendations. This ensures that users have convenient access to expert medical guidance.</a:t>
            </a:r>
          </a:p>
          <a:p>
            <a:endParaRPr lang="en-US" sz="2800" b="1" dirty="0">
              <a:solidFill>
                <a:srgbClr val="D1D5DB"/>
              </a:solidFill>
              <a:latin typeface="+mj-lt"/>
            </a:endParaRPr>
          </a:p>
          <a:p>
            <a:pPr algn="l"/>
            <a:r>
              <a:rPr lang="en-US" sz="2800" b="1" i="0" dirty="0">
                <a:solidFill>
                  <a:srgbClr val="D1D5DB"/>
                </a:solidFill>
                <a:effectLst/>
                <a:latin typeface="+mj-lt"/>
              </a:rPr>
              <a:t>Moreover, our platform prioritizes user privacy and data security, guaranteeing that sensitive health information is handled confidentially.</a:t>
            </a:r>
          </a:p>
          <a:p>
            <a:pPr algn="l"/>
            <a:endParaRPr lang="en-US" sz="2800" b="1" i="0" dirty="0">
              <a:solidFill>
                <a:srgbClr val="D1D5DB"/>
              </a:solidFill>
              <a:effectLst/>
              <a:latin typeface="+mj-lt"/>
            </a:endParaRPr>
          </a:p>
          <a:p>
            <a:pPr algn="l"/>
            <a:r>
              <a:rPr lang="en-US" sz="2800" b="1" i="0" dirty="0">
                <a:solidFill>
                  <a:srgbClr val="D1D5DB"/>
                </a:solidFill>
                <a:effectLst/>
                <a:latin typeface="+mj-lt"/>
              </a:rPr>
              <a:t>By providing educational resources and raising heart health awareness, our project goes beyond mere risk assessment. It equips users with the knowledge and tools they need to proactively manage their heart health.</a:t>
            </a:r>
          </a:p>
          <a:p>
            <a:endParaRPr lang="en-US" sz="2800" b="1" dirty="0">
              <a:latin typeface="+mj-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4AAD">
                <a:alpha val="87000"/>
              </a:srgbClr>
            </a:gs>
            <a:gs pos="100000">
              <a:srgbClr val="CB6CE6">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677648">
            <a:off x="14883802" y="6246975"/>
            <a:ext cx="5879725" cy="5122711"/>
          </a:xfrm>
          <a:custGeom>
            <a:avLst/>
            <a:gdLst/>
            <a:ahLst/>
            <a:cxnLst/>
            <a:rect l="l" t="t" r="r" b="b"/>
            <a:pathLst>
              <a:path w="5879725" h="5122711">
                <a:moveTo>
                  <a:pt x="0" y="0"/>
                </a:moveTo>
                <a:lnTo>
                  <a:pt x="5879725" y="0"/>
                </a:lnTo>
                <a:lnTo>
                  <a:pt x="5879725" y="5122711"/>
                </a:lnTo>
                <a:lnTo>
                  <a:pt x="0" y="5122711"/>
                </a:lnTo>
                <a:lnTo>
                  <a:pt x="0" y="0"/>
                </a:lnTo>
                <a:close/>
              </a:path>
            </a:pathLst>
          </a:custGeom>
          <a:blipFill>
            <a:blip r:embed="rId3">
              <a:alphaModFix amt="70000"/>
            </a:blip>
            <a:stretch>
              <a:fillRect/>
            </a:stretch>
          </a:blipFill>
        </p:spPr>
        <p:txBody>
          <a:bodyPr/>
          <a:lstStyle/>
          <a:p>
            <a:endParaRPr lang="en-IN"/>
          </a:p>
        </p:txBody>
      </p:sp>
      <p:sp>
        <p:nvSpPr>
          <p:cNvPr id="3" name="Freeform 3"/>
          <p:cNvSpPr/>
          <p:nvPr/>
        </p:nvSpPr>
        <p:spPr>
          <a:xfrm>
            <a:off x="15546828" y="8658646"/>
            <a:ext cx="2741172" cy="1628354"/>
          </a:xfrm>
          <a:custGeom>
            <a:avLst/>
            <a:gdLst/>
            <a:ahLst/>
            <a:cxnLst/>
            <a:rect l="l" t="t" r="r" b="b"/>
            <a:pathLst>
              <a:path w="2741172" h="1628354">
                <a:moveTo>
                  <a:pt x="0" y="0"/>
                </a:moveTo>
                <a:lnTo>
                  <a:pt x="2741172" y="0"/>
                </a:lnTo>
                <a:lnTo>
                  <a:pt x="2741172" y="1628354"/>
                </a:lnTo>
                <a:lnTo>
                  <a:pt x="0" y="1628354"/>
                </a:lnTo>
                <a:lnTo>
                  <a:pt x="0" y="0"/>
                </a:lnTo>
                <a:close/>
              </a:path>
            </a:pathLst>
          </a:custGeom>
          <a:blipFill>
            <a:blip r:embed="rId4"/>
            <a:stretch>
              <a:fillRect l="-19520" t="-70917" r="-17874" b="-60372"/>
            </a:stretch>
          </a:blipFill>
        </p:spPr>
        <p:txBody>
          <a:bodyPr/>
          <a:lstStyle/>
          <a:p>
            <a:endParaRPr lang="en-IN"/>
          </a:p>
        </p:txBody>
      </p:sp>
      <p:sp>
        <p:nvSpPr>
          <p:cNvPr id="4" name="Freeform 4"/>
          <p:cNvSpPr/>
          <p:nvPr/>
        </p:nvSpPr>
        <p:spPr>
          <a:xfrm>
            <a:off x="1739500" y="-377074"/>
            <a:ext cx="14186462" cy="11083174"/>
          </a:xfrm>
          <a:custGeom>
            <a:avLst/>
            <a:gdLst/>
            <a:ahLst/>
            <a:cxnLst/>
            <a:rect l="l" t="t" r="r" b="b"/>
            <a:pathLst>
              <a:path w="14186462" h="11083174">
                <a:moveTo>
                  <a:pt x="0" y="0"/>
                </a:moveTo>
                <a:lnTo>
                  <a:pt x="14186463" y="0"/>
                </a:lnTo>
                <a:lnTo>
                  <a:pt x="14186463" y="11083174"/>
                </a:lnTo>
                <a:lnTo>
                  <a:pt x="0" y="11083174"/>
                </a:lnTo>
                <a:lnTo>
                  <a:pt x="0" y="0"/>
                </a:lnTo>
                <a:close/>
              </a:path>
            </a:pathLst>
          </a:custGeom>
          <a:blipFill dpi="0" rotWithShape="1">
            <a:blip r:embed="rId5">
              <a:alphaModFix amt="19000"/>
            </a:blip>
            <a:srcRect/>
            <a:stretch>
              <a:fillRect/>
            </a:stretch>
          </a:blipFill>
        </p:spPr>
        <p:txBody>
          <a:bodyPr/>
          <a:lstStyle/>
          <a:p>
            <a:endParaRPr lang="en-IN"/>
          </a:p>
        </p:txBody>
      </p:sp>
      <p:sp>
        <p:nvSpPr>
          <p:cNvPr id="5" name="TextBox 5"/>
          <p:cNvSpPr txBox="1"/>
          <p:nvPr/>
        </p:nvSpPr>
        <p:spPr>
          <a:xfrm>
            <a:off x="551469" y="2691271"/>
            <a:ext cx="17259300" cy="6117059"/>
          </a:xfrm>
          <a:prstGeom prst="rect">
            <a:avLst/>
          </a:prstGeom>
        </p:spPr>
        <p:txBody>
          <a:bodyPr wrap="square" lIns="0" tIns="0" rIns="0" bIns="0" rtlCol="0" anchor="t">
            <a:spAutoFit/>
          </a:bodyPr>
          <a:lstStyle/>
          <a:p>
            <a:pPr algn="l">
              <a:lnSpc>
                <a:spcPts val="5309"/>
              </a:lnSpc>
            </a:pPr>
            <a:r>
              <a:rPr lang="en-US" sz="4916" dirty="0">
                <a:solidFill>
                  <a:srgbClr val="FFFFFF"/>
                </a:solidFill>
                <a:latin typeface="+mj-lt"/>
              </a:rPr>
              <a:t>Name of your Institute:  Yashwantrao Chavan College of Engineering</a:t>
            </a:r>
          </a:p>
          <a:p>
            <a:pPr algn="l">
              <a:lnSpc>
                <a:spcPts val="5309"/>
              </a:lnSpc>
            </a:pPr>
            <a:endParaRPr lang="en-US" sz="4916" dirty="0">
              <a:solidFill>
                <a:srgbClr val="FFFFFF"/>
              </a:solidFill>
              <a:latin typeface="+mj-lt"/>
            </a:endParaRPr>
          </a:p>
          <a:p>
            <a:pPr algn="l">
              <a:lnSpc>
                <a:spcPts val="5309"/>
              </a:lnSpc>
            </a:pPr>
            <a:r>
              <a:rPr lang="en-US" sz="4916" dirty="0">
                <a:solidFill>
                  <a:srgbClr val="FFFFFF"/>
                </a:solidFill>
                <a:latin typeface="+mj-lt"/>
              </a:rPr>
              <a:t>Team Name: THE TECHNOCRATS</a:t>
            </a:r>
          </a:p>
          <a:p>
            <a:pPr algn="l">
              <a:lnSpc>
                <a:spcPts val="5309"/>
              </a:lnSpc>
            </a:pPr>
            <a:endParaRPr lang="en-US" sz="4916" dirty="0">
              <a:solidFill>
                <a:srgbClr val="FFFFFF"/>
              </a:solidFill>
              <a:latin typeface="+mj-lt"/>
            </a:endParaRPr>
          </a:p>
          <a:p>
            <a:pPr algn="l">
              <a:lnSpc>
                <a:spcPts val="5309"/>
              </a:lnSpc>
            </a:pPr>
            <a:r>
              <a:rPr lang="en-US" sz="4916" dirty="0">
                <a:solidFill>
                  <a:srgbClr val="FFFFFF"/>
                </a:solidFill>
                <a:latin typeface="+mj-lt"/>
              </a:rPr>
              <a:t>Problem Statement Code: 13</a:t>
            </a:r>
          </a:p>
          <a:p>
            <a:pPr algn="l">
              <a:lnSpc>
                <a:spcPts val="5309"/>
              </a:lnSpc>
            </a:pPr>
            <a:r>
              <a:rPr lang="en-US" sz="4916" dirty="0">
                <a:solidFill>
                  <a:srgbClr val="FFFFFF"/>
                </a:solidFill>
                <a:latin typeface="+mj-lt"/>
              </a:rPr>
              <a:t>   </a:t>
            </a:r>
          </a:p>
          <a:p>
            <a:pPr>
              <a:lnSpc>
                <a:spcPts val="5309"/>
              </a:lnSpc>
            </a:pPr>
            <a:r>
              <a:rPr lang="en-US" sz="4916" dirty="0">
                <a:solidFill>
                  <a:srgbClr val="FFFFFF"/>
                </a:solidFill>
                <a:latin typeface="+mj-lt"/>
              </a:rPr>
              <a:t>Problem Statement Title : </a:t>
            </a:r>
            <a:r>
              <a:rPr lang="en-US" sz="5400" b="1" dirty="0" err="1">
                <a:solidFill>
                  <a:srgbClr val="E6EDF3"/>
                </a:solidFill>
                <a:latin typeface="+mj-lt"/>
              </a:rPr>
              <a:t>CardiacRadar</a:t>
            </a:r>
            <a:endParaRPr lang="en-US" sz="5400" b="1" dirty="0">
              <a:solidFill>
                <a:srgbClr val="E6EDF3"/>
              </a:solidFill>
              <a:latin typeface="+mj-lt"/>
            </a:endParaRPr>
          </a:p>
          <a:p>
            <a:pPr>
              <a:lnSpc>
                <a:spcPts val="5309"/>
              </a:lnSpc>
            </a:pPr>
            <a:endParaRPr lang="en-US" sz="4916" dirty="0">
              <a:solidFill>
                <a:srgbClr val="FFFFFF"/>
              </a:solidFill>
              <a:latin typeface="+mj-lt"/>
            </a:endParaRPr>
          </a:p>
          <a:p>
            <a:pPr algn="l">
              <a:lnSpc>
                <a:spcPts val="5309"/>
              </a:lnSpc>
            </a:pPr>
            <a:r>
              <a:rPr lang="en-US" sz="4916" dirty="0">
                <a:solidFill>
                  <a:srgbClr val="FFFFFF"/>
                </a:solidFill>
                <a:latin typeface="+mj-lt"/>
              </a:rPr>
              <a:t>Name of Institution : RCOEM</a:t>
            </a:r>
          </a:p>
        </p:txBody>
      </p:sp>
      <p:sp>
        <p:nvSpPr>
          <p:cNvPr id="6" name="TextBox 6"/>
          <p:cNvSpPr txBox="1"/>
          <p:nvPr/>
        </p:nvSpPr>
        <p:spPr>
          <a:xfrm>
            <a:off x="1739500" y="392662"/>
            <a:ext cx="14808999" cy="1866810"/>
          </a:xfrm>
          <a:prstGeom prst="rect">
            <a:avLst/>
          </a:prstGeom>
        </p:spPr>
        <p:txBody>
          <a:bodyPr lIns="0" tIns="0" rIns="0" bIns="0" rtlCol="0" anchor="t">
            <a:spAutoFit/>
          </a:bodyPr>
          <a:lstStyle/>
          <a:p>
            <a:pPr algn="ctr">
              <a:lnSpc>
                <a:spcPts val="7350"/>
              </a:lnSpc>
            </a:pPr>
            <a:r>
              <a:rPr lang="en-US" sz="6125" dirty="0">
                <a:solidFill>
                  <a:srgbClr val="FFFFFF"/>
                </a:solidFill>
                <a:latin typeface="Open Sauce Bold"/>
              </a:rPr>
              <a:t>Basic Details of the Team and Problem Statement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219</TotalTime>
  <Words>519</Words>
  <Application>Microsoft Office PowerPoint</Application>
  <PresentationFormat>Custom</PresentationFormat>
  <Paragraphs>61</Paragraphs>
  <Slides>5</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Open Sauce Bold</vt:lpstr>
      <vt:lpstr>Calibri</vt:lpstr>
      <vt:lpstr>Arial</vt:lpstr>
      <vt:lpstr>Alibaba Sans</vt:lpstr>
      <vt:lpstr>Courier New</vt:lpstr>
      <vt:lpstr>Alibaba Sans Bold</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Smakathon_Sample_PPT.pptx</dc:title>
  <cp:lastModifiedBy>mayurkawale0000@gmail.com</cp:lastModifiedBy>
  <cp:revision>3</cp:revision>
  <dcterms:created xsi:type="dcterms:W3CDTF">2006-08-16T00:00:00Z</dcterms:created>
  <dcterms:modified xsi:type="dcterms:W3CDTF">2023-10-12T09:06:48Z</dcterms:modified>
  <dc:identifier>DAFw26klvN0</dc:identifier>
</cp:coreProperties>
</file>

<file path=docProps/thumbnail.jpeg>
</file>